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56" r:id="rId2"/>
    <p:sldId id="257" r:id="rId3"/>
    <p:sldId id="282" r:id="rId4"/>
    <p:sldId id="279" r:id="rId5"/>
    <p:sldId id="293" r:id="rId6"/>
    <p:sldId id="292" r:id="rId7"/>
    <p:sldId id="290" r:id="rId8"/>
    <p:sldId id="291" r:id="rId9"/>
    <p:sldId id="294" r:id="rId10"/>
    <p:sldId id="295" r:id="rId11"/>
    <p:sldId id="296" r:id="rId12"/>
    <p:sldId id="258" r:id="rId13"/>
    <p:sldId id="280" r:id="rId14"/>
    <p:sldId id="272" r:id="rId15"/>
    <p:sldId id="273" r:id="rId16"/>
    <p:sldId id="275" r:id="rId17"/>
    <p:sldId id="276" r:id="rId18"/>
    <p:sldId id="271" r:id="rId19"/>
    <p:sldId id="274" r:id="rId20"/>
    <p:sldId id="277" r:id="rId21"/>
    <p:sldId id="289" r:id="rId22"/>
    <p:sldId id="278" r:id="rId23"/>
    <p:sldId id="283" r:id="rId24"/>
    <p:sldId id="288" r:id="rId25"/>
    <p:sldId id="285" r:id="rId26"/>
    <p:sldId id="284" r:id="rId27"/>
    <p:sldId id="287" r:id="rId28"/>
    <p:sldId id="286" r:id="rId29"/>
    <p:sldId id="28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44635B-10F7-4FC2-9284-121D10F9C2A4}" type="datetimeFigureOut">
              <a:rPr lang="en-US" smtClean="0"/>
              <a:pPr/>
              <a:t>10/25/2016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6DCA60-E873-4354-B583-295A991660E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876734B-E7A7-4CAD-BFEF-6B9D05F159F8}" type="datetimeFigureOut">
              <a:rPr lang="en-US" smtClean="0"/>
              <a:pPr/>
              <a:t>10/25/2016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C47506F-F411-4D47-8BDC-1A390E34E4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76734B-E7A7-4CAD-BFEF-6B9D05F159F8}"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7506F-F411-4D47-8BDC-1A390E34E4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3"/>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3"/>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76734B-E7A7-4CAD-BFEF-6B9D05F159F8}"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7506F-F411-4D47-8BDC-1A390E34E4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76734B-E7A7-4CAD-BFEF-6B9D05F159F8}"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7506F-F411-4D47-8BDC-1A390E34E4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876734B-E7A7-4CAD-BFEF-6B9D05F159F8}" type="datetimeFigureOut">
              <a:rPr lang="en-US" smtClean="0"/>
              <a:pPr/>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47506F-F411-4D47-8BDC-1A390E34E4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76734B-E7A7-4CAD-BFEF-6B9D05F159F8}" type="datetimeFigureOut">
              <a:rPr lang="en-US" smtClean="0"/>
              <a:pPr/>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7506F-F411-4D47-8BDC-1A390E34E4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876734B-E7A7-4CAD-BFEF-6B9D05F159F8}" type="datetimeFigureOut">
              <a:rPr lang="en-US" smtClean="0"/>
              <a:pPr/>
              <a:t>10/25/2016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47506F-F411-4D47-8BDC-1A390E34E4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76734B-E7A7-4CAD-BFEF-6B9D05F159F8}" type="datetimeFigureOut">
              <a:rPr lang="en-US" smtClean="0"/>
              <a:pPr/>
              <a:t>10/25/2016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47506F-F411-4D47-8BDC-1A390E34E4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76734B-E7A7-4CAD-BFEF-6B9D05F159F8}" type="datetimeFigureOut">
              <a:rPr lang="en-US" smtClean="0"/>
              <a:pPr/>
              <a:t>10/25/2016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47506F-F411-4D47-8BDC-1A390E34E4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76734B-E7A7-4CAD-BFEF-6B9D05F159F8}" type="datetimeFigureOut">
              <a:rPr lang="en-US" smtClean="0"/>
              <a:pPr/>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47506F-F411-4D47-8BDC-1A390E34E4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8"/>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876734B-E7A7-4CAD-BFEF-6B9D05F159F8}" type="datetimeFigureOut">
              <a:rPr lang="en-US" smtClean="0"/>
              <a:pPr/>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2"/>
            <a:ext cx="609600" cy="365125"/>
          </a:xfrm>
        </p:spPr>
        <p:txBody>
          <a:bodyPr/>
          <a:lstStyle/>
          <a:p>
            <a:fld id="{CC47506F-F411-4D47-8BDC-1A390E34E4A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2"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876734B-E7A7-4CAD-BFEF-6B9D05F159F8}" type="datetimeFigureOut">
              <a:rPr lang="en-US" smtClean="0"/>
              <a:pPr/>
              <a:t>10/25/2016</a:t>
            </a:fld>
            <a:endParaRPr lang="en-US"/>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C47506F-F411-4D47-8BDC-1A390E34E4A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MuoRzXxy7aM&amp;feature=em-share_video_us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MuoRzXxy7aM&amp;feature=em-share_video_user" TargetMode="External"/><Relationship Id="rId2" Type="http://schemas.openxmlformats.org/officeDocument/2006/relationships/hyperlink" Target="https://www.youtube.com/attribution_link?a=ByVSCBMDjBU&amp;u=/watch?v=HTZTTNWqGmI&amp;feature=em-share_video_user"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www.youtube.com/watch?v=HTZTTNWqGmI&amp;feature=em-share_video_use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533400" y="3228537"/>
            <a:ext cx="7854696" cy="2791264"/>
          </a:xfrm>
        </p:spPr>
        <p:txBody>
          <a:bodyPr>
            <a:normAutofit fontScale="92500" lnSpcReduction="20000"/>
          </a:bodyPr>
          <a:lstStyle/>
          <a:p>
            <a:pPr algn="l"/>
            <a:endParaRPr lang="en-US" b="1" dirty="0" smtClean="0"/>
          </a:p>
          <a:p>
            <a:pPr algn="ctr"/>
            <a:r>
              <a:rPr lang="en-US" sz="6500" b="1" dirty="0" err="1" smtClean="0"/>
              <a:t>PebbleCreek</a:t>
            </a:r>
            <a:r>
              <a:rPr lang="en-US" sz="6500" b="1" dirty="0" smtClean="0"/>
              <a:t> Travel International Club</a:t>
            </a:r>
            <a:r>
              <a:rPr lang="en-US" sz="6500" dirty="0" smtClean="0"/>
              <a:t/>
            </a:r>
            <a:br>
              <a:rPr lang="en-US" sz="6500" dirty="0" smtClean="0"/>
            </a:br>
            <a:r>
              <a:rPr lang="en-US" sz="6500" b="1" dirty="0" smtClean="0"/>
              <a:t>Oct. 25, 2016</a:t>
            </a:r>
            <a:endParaRPr lang="en-US" sz="6500" b="1" dirty="0"/>
          </a:p>
        </p:txBody>
      </p:sp>
      <p:pic>
        <p:nvPicPr>
          <p:cNvPr id="4" name="Picture 3" descr="alfresco6.jpg"/>
          <p:cNvPicPr>
            <a:picLocks noChangeAspect="1"/>
          </p:cNvPicPr>
          <p:nvPr/>
        </p:nvPicPr>
        <p:blipFill>
          <a:blip r:embed="rId2" cstate="print"/>
          <a:stretch>
            <a:fillRect/>
          </a:stretch>
        </p:blipFill>
        <p:spPr>
          <a:xfrm>
            <a:off x="0" y="228600"/>
            <a:ext cx="9144000" cy="304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Types of Travel</a:t>
            </a:r>
            <a:endParaRPr lang="en-US" dirty="0">
              <a:solidFill>
                <a:schemeClr val="accent1"/>
              </a:solidFill>
            </a:endParaRPr>
          </a:p>
        </p:txBody>
      </p:sp>
      <p:sp>
        <p:nvSpPr>
          <p:cNvPr id="3" name="Content Placeholder 2"/>
          <p:cNvSpPr>
            <a:spLocks noGrp="1"/>
          </p:cNvSpPr>
          <p:nvPr>
            <p:ph idx="1"/>
          </p:nvPr>
        </p:nvSpPr>
        <p:spPr/>
        <p:txBody>
          <a:bodyPr>
            <a:normAutofit/>
          </a:bodyPr>
          <a:lstStyle/>
          <a:p>
            <a:r>
              <a:rPr lang="en-US" sz="3600" dirty="0" smtClean="0"/>
              <a:t>Ocean Cruises</a:t>
            </a:r>
            <a:endParaRPr lang="en-US" sz="3600" dirty="0" smtClean="0"/>
          </a:p>
          <a:p>
            <a:r>
              <a:rPr lang="en-US" sz="3600" dirty="0" smtClean="0"/>
              <a:t>River Cruises</a:t>
            </a:r>
            <a:endParaRPr lang="en-US" sz="3600" dirty="0" smtClean="0"/>
          </a:p>
          <a:p>
            <a:r>
              <a:rPr lang="en-US" sz="3600" dirty="0" smtClean="0"/>
              <a:t>Escorted Tours</a:t>
            </a:r>
          </a:p>
          <a:p>
            <a:r>
              <a:rPr lang="en-US" sz="3600" dirty="0" smtClean="0"/>
              <a:t>Independent Travel</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Currently Scheduled Trips</a:t>
            </a:r>
            <a:endParaRPr lang="en-US" dirty="0">
              <a:solidFill>
                <a:schemeClr val="accent1"/>
              </a:solidFill>
            </a:endParaRPr>
          </a:p>
        </p:txBody>
      </p:sp>
      <p:sp>
        <p:nvSpPr>
          <p:cNvPr id="3" name="Content Placeholder 2"/>
          <p:cNvSpPr>
            <a:spLocks noGrp="1"/>
          </p:cNvSpPr>
          <p:nvPr>
            <p:ph idx="1"/>
          </p:nvPr>
        </p:nvSpPr>
        <p:spPr/>
        <p:txBody>
          <a:bodyPr>
            <a:normAutofit/>
          </a:bodyPr>
          <a:lstStyle/>
          <a:p>
            <a:r>
              <a:rPr lang="en-US" sz="3600" dirty="0" smtClean="0"/>
              <a:t>Bordeaux River Cruise – June, 2017</a:t>
            </a:r>
          </a:p>
          <a:p>
            <a:r>
              <a:rPr lang="en-US" sz="3600" dirty="0" smtClean="0"/>
              <a:t>Danube River Cruise – September, 2017</a:t>
            </a:r>
          </a:p>
          <a:p>
            <a:r>
              <a:rPr lang="en-US" sz="3600" dirty="0" smtClean="0"/>
              <a:t>Cuba – August, 2017</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057400"/>
          </a:xfrm>
        </p:spPr>
        <p:txBody>
          <a:bodyPr>
            <a:normAutofit fontScale="90000"/>
          </a:bodyPr>
          <a:lstStyle/>
          <a:p>
            <a:pPr algn="ct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Everything you ever wanted to know about Passports . . . And More!!</a:t>
            </a:r>
            <a:r>
              <a:rPr lang="en-US" sz="3200" dirty="0" smtClean="0"/>
              <a:t/>
            </a:r>
            <a:br>
              <a:rPr lang="en-US" sz="3200" dirty="0" smtClean="0"/>
            </a:br>
            <a:r>
              <a:rPr lang="en-US" sz="3600" dirty="0" smtClean="0"/>
              <a:t/>
            </a:r>
            <a:br>
              <a:rPr lang="en-US" sz="3600" dirty="0" smtClean="0"/>
            </a:br>
            <a:endParaRPr lang="en-US" sz="4000" dirty="0">
              <a:solidFill>
                <a:srgbClr val="0070C0"/>
              </a:solidFill>
              <a:latin typeface="+mn-lt"/>
            </a:endParaRPr>
          </a:p>
        </p:txBody>
      </p:sp>
      <p:pic>
        <p:nvPicPr>
          <p:cNvPr id="4" name="Content Placeholder 3" descr="passport.jpg"/>
          <p:cNvPicPr>
            <a:picLocks noGrp="1" noChangeAspect="1"/>
          </p:cNvPicPr>
          <p:nvPr>
            <p:ph idx="1"/>
          </p:nvPr>
        </p:nvPicPr>
        <p:blipFill>
          <a:blip r:embed="rId2" cstate="print"/>
          <a:stretch>
            <a:fillRect/>
          </a:stretch>
        </p:blipFill>
        <p:spPr>
          <a:xfrm>
            <a:off x="1752600" y="2500459"/>
            <a:ext cx="5503392" cy="3671741"/>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057400"/>
          </a:xfrm>
        </p:spPr>
        <p:txBody>
          <a:bodyPr>
            <a:normAutofit fontScale="90000"/>
          </a:bodyPr>
          <a:lstStyle/>
          <a:p>
            <a:pPr algn="ct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Passport Information</a:t>
            </a:r>
            <a:br>
              <a:rPr lang="en-US" sz="4400" dirty="0" smtClean="0">
                <a:solidFill>
                  <a:srgbClr val="0070C0"/>
                </a:solidFill>
                <a:latin typeface="+mn-lt"/>
              </a:rPr>
            </a:br>
            <a:r>
              <a:rPr lang="en-US" sz="4000" dirty="0" smtClean="0">
                <a:solidFill>
                  <a:srgbClr val="0070C0"/>
                </a:solidFill>
                <a:latin typeface="+mn-lt"/>
              </a:rPr>
              <a:t>What you need to know before you go!!</a:t>
            </a:r>
            <a:br>
              <a:rPr lang="en-US" sz="4000" dirty="0" smtClean="0">
                <a:solidFill>
                  <a:srgbClr val="0070C0"/>
                </a:solidFill>
                <a:latin typeface="+mn-lt"/>
              </a:rPr>
            </a:br>
            <a:r>
              <a:rPr lang="en-US" sz="3200" dirty="0" smtClean="0"/>
              <a:t> Important Information about Passports</a:t>
            </a:r>
            <a:br>
              <a:rPr lang="en-US" sz="3200" dirty="0" smtClean="0"/>
            </a:br>
            <a:r>
              <a:rPr lang="en-US" sz="3600" dirty="0" smtClean="0"/>
              <a:t/>
            </a:r>
            <a:br>
              <a:rPr lang="en-US" sz="3600" dirty="0" smtClean="0"/>
            </a:br>
            <a:endParaRPr lang="en-US" sz="4000" dirty="0">
              <a:solidFill>
                <a:srgbClr val="0070C0"/>
              </a:solidFill>
              <a:latin typeface="+mn-lt"/>
            </a:endParaRPr>
          </a:p>
        </p:txBody>
      </p:sp>
      <p:sp>
        <p:nvSpPr>
          <p:cNvPr id="3" name="Content Placeholder 2"/>
          <p:cNvSpPr>
            <a:spLocks noGrp="1"/>
          </p:cNvSpPr>
          <p:nvPr>
            <p:ph idx="1"/>
          </p:nvPr>
        </p:nvSpPr>
        <p:spPr>
          <a:xfrm>
            <a:off x="457200" y="2438400"/>
            <a:ext cx="8229600" cy="3886200"/>
          </a:xfrm>
        </p:spPr>
        <p:txBody>
          <a:bodyPr>
            <a:noAutofit/>
          </a:bodyPr>
          <a:lstStyle/>
          <a:p>
            <a:r>
              <a:rPr lang="en-US" sz="2000" b="1" dirty="0" smtClean="0"/>
              <a:t>Your passport is valid for 10 years.</a:t>
            </a:r>
            <a:endParaRPr lang="en-US" sz="2000" dirty="0" smtClean="0"/>
          </a:p>
          <a:p>
            <a:pPr lvl="1"/>
            <a:r>
              <a:rPr lang="en-US" sz="2000" dirty="0" smtClean="0"/>
              <a:t>The </a:t>
            </a:r>
            <a:r>
              <a:rPr lang="en-US" sz="2000" i="1" dirty="0" smtClean="0"/>
              <a:t>Issue Date</a:t>
            </a:r>
            <a:r>
              <a:rPr lang="en-US" sz="2000" dirty="0" smtClean="0"/>
              <a:t> of your passport can be found on the data page of your Passport Book or on the front of your Passport Card.</a:t>
            </a:r>
          </a:p>
          <a:p>
            <a:pPr lvl="1"/>
            <a:r>
              <a:rPr lang="en-US" sz="2000" dirty="0" smtClean="0"/>
              <a:t>Some countries require that your passport be </a:t>
            </a:r>
            <a:r>
              <a:rPr lang="en-US" sz="2000" b="1" dirty="0" smtClean="0"/>
              <a:t>valid at </a:t>
            </a:r>
            <a:r>
              <a:rPr lang="en-US" sz="2000" b="1" u="sng" dirty="0" smtClean="0"/>
              <a:t>least six months beyond the dates of your trip</a:t>
            </a:r>
            <a:r>
              <a:rPr lang="en-US" sz="2000" dirty="0" smtClean="0"/>
              <a:t>. </a:t>
            </a:r>
            <a:r>
              <a:rPr lang="en-US" sz="2000" i="1" u="sng" dirty="0" smtClean="0"/>
              <a:t>Some airlines will not allow you to board if this requirement is not met.</a:t>
            </a:r>
          </a:p>
          <a:p>
            <a:pPr lvl="1"/>
            <a:r>
              <a:rPr lang="en-US" sz="2000" dirty="0" smtClean="0"/>
              <a:t>Check your Country Specific Information to learn about entry and exit requirements for the country or countries in which you are traveling.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057400"/>
          </a:xfrm>
        </p:spPr>
        <p:txBody>
          <a:bodyPr>
            <a:normAutofit fontScale="90000"/>
          </a:bodyPr>
          <a:lstStyle/>
          <a:p>
            <a:pPr algn="ct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Passport Information</a:t>
            </a:r>
            <a:br>
              <a:rPr lang="en-US" sz="4400" dirty="0" smtClean="0">
                <a:solidFill>
                  <a:srgbClr val="0070C0"/>
                </a:solidFill>
                <a:latin typeface="+mn-lt"/>
              </a:rPr>
            </a:br>
            <a:r>
              <a:rPr lang="en-US" sz="4000" dirty="0" smtClean="0">
                <a:solidFill>
                  <a:srgbClr val="0070C0"/>
                </a:solidFill>
                <a:latin typeface="+mn-lt"/>
              </a:rPr>
              <a:t>What you need to know before you go!!</a:t>
            </a:r>
            <a:br>
              <a:rPr lang="en-US" sz="4000" dirty="0" smtClean="0">
                <a:solidFill>
                  <a:srgbClr val="0070C0"/>
                </a:solidFill>
                <a:latin typeface="+mn-lt"/>
              </a:rPr>
            </a:br>
            <a:r>
              <a:rPr lang="en-US" sz="3200" dirty="0" smtClean="0"/>
              <a:t> Important Information about Passports</a:t>
            </a:r>
            <a:br>
              <a:rPr lang="en-US" sz="3200" dirty="0" smtClean="0"/>
            </a:br>
            <a:r>
              <a:rPr lang="en-US" sz="3600" dirty="0" smtClean="0"/>
              <a:t/>
            </a:r>
            <a:br>
              <a:rPr lang="en-US" sz="3600" dirty="0" smtClean="0"/>
            </a:br>
            <a:endParaRPr lang="en-US" sz="4000" dirty="0">
              <a:solidFill>
                <a:srgbClr val="0070C0"/>
              </a:solidFill>
              <a:latin typeface="+mn-lt"/>
            </a:endParaRPr>
          </a:p>
        </p:txBody>
      </p:sp>
      <p:sp>
        <p:nvSpPr>
          <p:cNvPr id="3" name="Content Placeholder 2"/>
          <p:cNvSpPr>
            <a:spLocks noGrp="1"/>
          </p:cNvSpPr>
          <p:nvPr>
            <p:ph idx="1"/>
          </p:nvPr>
        </p:nvSpPr>
        <p:spPr>
          <a:xfrm>
            <a:off x="457200" y="2438400"/>
            <a:ext cx="8229600" cy="3886200"/>
          </a:xfrm>
        </p:spPr>
        <p:txBody>
          <a:bodyPr>
            <a:normAutofit/>
          </a:bodyPr>
          <a:lstStyle/>
          <a:p>
            <a:r>
              <a:rPr lang="en-US" sz="2000" b="1" dirty="0" smtClean="0"/>
              <a:t>If your passport has been significantly damaged: </a:t>
            </a:r>
          </a:p>
          <a:p>
            <a:pPr lvl="1"/>
            <a:r>
              <a:rPr lang="en-US" sz="2000" dirty="0" smtClean="0"/>
              <a:t>Especially the book cover or the page displaying your personal data and photo, you will need to apply for a new passport.  Damage that might require you to replace your passport includes water damage, a significant tear, unofficial markings on the data page, missing visa pages (torn out), a hole punch, or other injuries. </a:t>
            </a:r>
          </a:p>
          <a:p>
            <a:pPr lvl="1"/>
            <a:r>
              <a:rPr lang="en-US" sz="2000" b="1" dirty="0" smtClean="0"/>
              <a:t>Normal "wear and tear"</a:t>
            </a:r>
            <a:r>
              <a:rPr lang="en-US" sz="2000" dirty="0" smtClean="0"/>
              <a:t> of a U.S. passport is expected and likely does not count as "damage."  For instance normal wear includes the bend of a passport after being carried in your back pocket or fanning of the visa pages after extensive opening and closing.</a:t>
            </a:r>
          </a:p>
          <a:p>
            <a:pPr lvl="1"/>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057400"/>
          </a:xfrm>
        </p:spPr>
        <p:txBody>
          <a:bodyPr>
            <a:normAutofit fontScale="90000"/>
          </a:bodyPr>
          <a:lstStyle/>
          <a:p>
            <a:pPr algn="ct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Passport Information</a:t>
            </a:r>
            <a:br>
              <a:rPr lang="en-US" sz="4400" dirty="0" smtClean="0">
                <a:solidFill>
                  <a:srgbClr val="0070C0"/>
                </a:solidFill>
                <a:latin typeface="+mn-lt"/>
              </a:rPr>
            </a:br>
            <a:r>
              <a:rPr lang="en-US" sz="4000" dirty="0" smtClean="0">
                <a:solidFill>
                  <a:srgbClr val="0070C0"/>
                </a:solidFill>
                <a:latin typeface="+mn-lt"/>
              </a:rPr>
              <a:t>What you need to know before you go!!</a:t>
            </a:r>
            <a:br>
              <a:rPr lang="en-US" sz="4000" dirty="0" smtClean="0">
                <a:solidFill>
                  <a:srgbClr val="0070C0"/>
                </a:solidFill>
                <a:latin typeface="+mn-lt"/>
              </a:rPr>
            </a:br>
            <a:r>
              <a:rPr lang="en-US" sz="3200" dirty="0" smtClean="0"/>
              <a:t> Important Information about Passports</a:t>
            </a:r>
            <a:br>
              <a:rPr lang="en-US" sz="3200" dirty="0" smtClean="0"/>
            </a:br>
            <a:r>
              <a:rPr lang="en-US" sz="3600" dirty="0" smtClean="0"/>
              <a:t/>
            </a:r>
            <a:br>
              <a:rPr lang="en-US" sz="3600" dirty="0" smtClean="0"/>
            </a:br>
            <a:endParaRPr lang="en-US" sz="4000" dirty="0">
              <a:solidFill>
                <a:srgbClr val="0070C0"/>
              </a:solidFill>
              <a:latin typeface="+mn-lt"/>
            </a:endParaRPr>
          </a:p>
        </p:txBody>
      </p:sp>
      <p:sp>
        <p:nvSpPr>
          <p:cNvPr id="3" name="Content Placeholder 2"/>
          <p:cNvSpPr>
            <a:spLocks noGrp="1"/>
          </p:cNvSpPr>
          <p:nvPr>
            <p:ph idx="1"/>
          </p:nvPr>
        </p:nvSpPr>
        <p:spPr>
          <a:xfrm>
            <a:off x="457200" y="2438400"/>
            <a:ext cx="8229600" cy="3886200"/>
          </a:xfrm>
        </p:spPr>
        <p:txBody>
          <a:bodyPr>
            <a:normAutofit/>
          </a:bodyPr>
          <a:lstStyle/>
          <a:p>
            <a:r>
              <a:rPr lang="en-US" sz="2400" b="1" dirty="0" smtClean="0"/>
              <a:t>If you need to replace your damaged passport</a:t>
            </a:r>
          </a:p>
          <a:p>
            <a:pPr lvl="1"/>
            <a:r>
              <a:rPr lang="en-US" b="1" dirty="0" smtClean="0"/>
              <a:t>You will need to submit the following in person: </a:t>
            </a:r>
          </a:p>
          <a:p>
            <a:pPr lvl="2"/>
            <a:r>
              <a:rPr lang="en-US" sz="2000" dirty="0" smtClean="0"/>
              <a:t>The damaged passport;</a:t>
            </a:r>
          </a:p>
          <a:p>
            <a:pPr lvl="2"/>
            <a:r>
              <a:rPr lang="en-US" sz="2000" dirty="0" smtClean="0"/>
              <a:t>A signed statement explaining the damaged or mutilated condition of your passport book and/or card; </a:t>
            </a:r>
          </a:p>
          <a:p>
            <a:pPr lvl="2"/>
            <a:r>
              <a:rPr lang="en-US" sz="2000" dirty="0" smtClean="0"/>
              <a:t>Form DS-11; and</a:t>
            </a:r>
          </a:p>
          <a:p>
            <a:pPr lvl="2"/>
            <a:r>
              <a:rPr lang="en-US" sz="2000" dirty="0" smtClean="0"/>
              <a:t>All documents required by Form DS-11, including citizenship documentation (i.e., birth certificate).</a:t>
            </a:r>
          </a:p>
          <a:p>
            <a:pPr lvl="2"/>
            <a:endParaRPr lang="en-US" sz="1700" dirty="0" smtClean="0"/>
          </a:p>
          <a:p>
            <a:pPr lvl="1"/>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057400"/>
          </a:xfrm>
        </p:spPr>
        <p:txBody>
          <a:bodyPr>
            <a:normAutofit fontScale="90000"/>
          </a:bodyPr>
          <a:lstStyle/>
          <a:p>
            <a:pPr algn="ct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Passport Information</a:t>
            </a:r>
            <a:br>
              <a:rPr lang="en-US" sz="4400" dirty="0" smtClean="0">
                <a:solidFill>
                  <a:srgbClr val="0070C0"/>
                </a:solidFill>
                <a:latin typeface="+mn-lt"/>
              </a:rPr>
            </a:br>
            <a:r>
              <a:rPr lang="en-US" sz="4000" dirty="0" smtClean="0">
                <a:solidFill>
                  <a:srgbClr val="0070C0"/>
                </a:solidFill>
                <a:latin typeface="+mn-lt"/>
              </a:rPr>
              <a:t>What you need to know before you go!!</a:t>
            </a:r>
            <a:br>
              <a:rPr lang="en-US" sz="4000" dirty="0" smtClean="0">
                <a:solidFill>
                  <a:srgbClr val="0070C0"/>
                </a:solidFill>
                <a:latin typeface="+mn-lt"/>
              </a:rPr>
            </a:br>
            <a:r>
              <a:rPr lang="en-US" sz="3200" dirty="0" smtClean="0"/>
              <a:t> Important Information about Passports</a:t>
            </a:r>
            <a:br>
              <a:rPr lang="en-US" sz="3200" dirty="0" smtClean="0"/>
            </a:br>
            <a:r>
              <a:rPr lang="en-US" sz="3600" dirty="0" smtClean="0"/>
              <a:t/>
            </a:r>
            <a:br>
              <a:rPr lang="en-US" sz="3600" dirty="0" smtClean="0"/>
            </a:br>
            <a:endParaRPr lang="en-US" sz="4000" dirty="0">
              <a:solidFill>
                <a:srgbClr val="0070C0"/>
              </a:solidFill>
              <a:latin typeface="+mn-lt"/>
            </a:endParaRPr>
          </a:p>
        </p:txBody>
      </p:sp>
      <p:sp>
        <p:nvSpPr>
          <p:cNvPr id="3" name="Content Placeholder 2"/>
          <p:cNvSpPr>
            <a:spLocks noGrp="1"/>
          </p:cNvSpPr>
          <p:nvPr>
            <p:ph idx="1"/>
          </p:nvPr>
        </p:nvSpPr>
        <p:spPr>
          <a:xfrm>
            <a:off x="457200" y="2438400"/>
            <a:ext cx="8229600" cy="3886200"/>
          </a:xfrm>
        </p:spPr>
        <p:txBody>
          <a:bodyPr>
            <a:normAutofit fontScale="77500" lnSpcReduction="20000"/>
          </a:bodyPr>
          <a:lstStyle/>
          <a:p>
            <a:r>
              <a:rPr lang="en-US" b="1" dirty="0" smtClean="0"/>
              <a:t>Other  common passport questions</a:t>
            </a:r>
          </a:p>
          <a:p>
            <a:pPr lvl="1"/>
            <a:r>
              <a:rPr lang="en-US" sz="2600" b="1" dirty="0" smtClean="0"/>
              <a:t>Can I get extra visa pages for my passport?</a:t>
            </a:r>
          </a:p>
          <a:p>
            <a:pPr lvl="2"/>
            <a:r>
              <a:rPr lang="en-US" sz="2300" dirty="0" smtClean="0"/>
              <a:t>No, you cannot. Applicants who need additional pages in their valid passports must obtain a new passport. Applicants within the United States may choose a 28-page or 52-page book.</a:t>
            </a:r>
          </a:p>
          <a:p>
            <a:pPr lvl="2"/>
            <a:endParaRPr lang="en-US" dirty="0" smtClean="0"/>
          </a:p>
          <a:p>
            <a:pPr lvl="1"/>
            <a:r>
              <a:rPr lang="en-US" b="1" dirty="0" smtClean="0"/>
              <a:t>I was recently married/divorced. How do I change my name on my passport?</a:t>
            </a:r>
            <a:endParaRPr lang="en-US" dirty="0" smtClean="0"/>
          </a:p>
          <a:p>
            <a:pPr lvl="2"/>
            <a:r>
              <a:rPr lang="en-US" sz="2300" dirty="0" smtClean="0"/>
              <a:t>If you are changing your name within one year of the date your passport was issued you will need to complete Form DS-5504: Application for a U.S. Passport: Name Change, Data Correction, and Limited Passport Book Replacement.  You will not be charged a fee for this service.  </a:t>
            </a:r>
          </a:p>
          <a:p>
            <a:pPr lvl="2"/>
            <a:r>
              <a:rPr lang="en-US" sz="2300" dirty="0" smtClean="0"/>
              <a:t>If you are changing your name more than a year after your passport was issued you must submit Form DS-82: Application for Passport by Mail.  You must pay all applicable fees passport renewals.</a:t>
            </a:r>
          </a:p>
          <a:p>
            <a:pPr lvl="2">
              <a:buNone/>
            </a:pPr>
            <a:endParaRPr lang="en-US" b="1"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2057400"/>
          </a:xfrm>
        </p:spPr>
        <p:txBody>
          <a:bodyPr>
            <a:normAutofit fontScale="90000"/>
          </a:bodyPr>
          <a:lstStyle/>
          <a:p>
            <a:pPr algn="ct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Passport Information</a:t>
            </a:r>
            <a:br>
              <a:rPr lang="en-US" sz="4400" dirty="0" smtClean="0">
                <a:solidFill>
                  <a:srgbClr val="0070C0"/>
                </a:solidFill>
                <a:latin typeface="+mn-lt"/>
              </a:rPr>
            </a:br>
            <a:r>
              <a:rPr lang="en-US" sz="4000" dirty="0" smtClean="0">
                <a:solidFill>
                  <a:srgbClr val="0070C0"/>
                </a:solidFill>
                <a:latin typeface="+mn-lt"/>
              </a:rPr>
              <a:t>What you need to know before you go!!</a:t>
            </a:r>
            <a:br>
              <a:rPr lang="en-US" sz="4000" dirty="0" smtClean="0">
                <a:solidFill>
                  <a:srgbClr val="0070C0"/>
                </a:solidFill>
                <a:latin typeface="+mn-lt"/>
              </a:rPr>
            </a:br>
            <a:r>
              <a:rPr lang="en-US" sz="3200" dirty="0" smtClean="0"/>
              <a:t> Important Information about Passports</a:t>
            </a:r>
            <a:br>
              <a:rPr lang="en-US" sz="3200" dirty="0" smtClean="0"/>
            </a:br>
            <a:r>
              <a:rPr lang="en-US" sz="3600" dirty="0" smtClean="0"/>
              <a:t/>
            </a:r>
            <a:br>
              <a:rPr lang="en-US" sz="3600" dirty="0" smtClean="0"/>
            </a:br>
            <a:endParaRPr lang="en-US" sz="4000" dirty="0">
              <a:solidFill>
                <a:srgbClr val="0070C0"/>
              </a:solidFill>
              <a:latin typeface="+mn-lt"/>
            </a:endParaRPr>
          </a:p>
        </p:txBody>
      </p:sp>
      <p:sp>
        <p:nvSpPr>
          <p:cNvPr id="3" name="Content Placeholder 2"/>
          <p:cNvSpPr>
            <a:spLocks noGrp="1"/>
          </p:cNvSpPr>
          <p:nvPr>
            <p:ph idx="1"/>
          </p:nvPr>
        </p:nvSpPr>
        <p:spPr>
          <a:xfrm>
            <a:off x="457200" y="2438400"/>
            <a:ext cx="8229600" cy="4114800"/>
          </a:xfrm>
        </p:spPr>
        <p:txBody>
          <a:bodyPr>
            <a:normAutofit fontScale="25000" lnSpcReduction="20000"/>
          </a:bodyPr>
          <a:lstStyle/>
          <a:p>
            <a:r>
              <a:rPr lang="en-US" sz="6400" b="1" dirty="0" smtClean="0"/>
              <a:t>More information</a:t>
            </a:r>
          </a:p>
          <a:p>
            <a:pPr lvl="1"/>
            <a:r>
              <a:rPr lang="en-US" sz="6400" b="1" dirty="0" smtClean="0"/>
              <a:t>Can I get a passport?</a:t>
            </a:r>
          </a:p>
          <a:p>
            <a:pPr lvl="2"/>
            <a:r>
              <a:rPr lang="en-US" sz="6400" dirty="0" smtClean="0"/>
              <a:t>If you have been convicted of a </a:t>
            </a:r>
            <a:r>
              <a:rPr lang="en-US" sz="6400" b="1" dirty="0" smtClean="0"/>
              <a:t>felony</a:t>
            </a:r>
            <a:r>
              <a:rPr lang="en-US" sz="6400" dirty="0" smtClean="0"/>
              <a:t>, you </a:t>
            </a:r>
            <a:r>
              <a:rPr lang="en-US" sz="6400" b="1" dirty="0" smtClean="0"/>
              <a:t>can</a:t>
            </a:r>
            <a:r>
              <a:rPr lang="en-US" sz="6400" dirty="0" smtClean="0"/>
              <a:t> still </a:t>
            </a:r>
            <a:r>
              <a:rPr lang="en-US" sz="6400" b="1" dirty="0" smtClean="0"/>
              <a:t>get a U.S. Passport</a:t>
            </a:r>
            <a:r>
              <a:rPr lang="en-US" sz="6400" dirty="0" smtClean="0"/>
              <a:t>. There are some reasons that the </a:t>
            </a:r>
            <a:r>
              <a:rPr lang="en-US" sz="6400" b="1" dirty="0" smtClean="0"/>
              <a:t>U.S.</a:t>
            </a:r>
            <a:r>
              <a:rPr lang="en-US" sz="6400" dirty="0" smtClean="0"/>
              <a:t> Department of State will deny a </a:t>
            </a:r>
            <a:r>
              <a:rPr lang="en-US" sz="6400" b="1" dirty="0" smtClean="0"/>
              <a:t>passport</a:t>
            </a:r>
            <a:r>
              <a:rPr lang="en-US" sz="6400" dirty="0" smtClean="0"/>
              <a:t> application. If you are currently on probation, or you owe child support payments, you should not apply for a </a:t>
            </a:r>
            <a:r>
              <a:rPr lang="en-US" sz="6400" b="1" dirty="0" smtClean="0"/>
              <a:t>passport</a:t>
            </a:r>
            <a:r>
              <a:rPr lang="en-US" sz="6400" dirty="0" smtClean="0"/>
              <a:t> yet.</a:t>
            </a:r>
          </a:p>
          <a:p>
            <a:pPr lvl="1"/>
            <a:r>
              <a:rPr lang="en-US" sz="6400" b="1" dirty="0" smtClean="0"/>
              <a:t>Can I be denied entry into another country?</a:t>
            </a:r>
            <a:endParaRPr lang="en-US" sz="6400" dirty="0" smtClean="0"/>
          </a:p>
          <a:p>
            <a:pPr lvl="2"/>
            <a:r>
              <a:rPr lang="en-US" sz="6400" dirty="0" smtClean="0"/>
              <a:t>Any country can deny you entry if you have improper documentation, a felony, health reasons, or if they have over-stayed in the country on a previous visit, as well as other reasons.</a:t>
            </a:r>
          </a:p>
          <a:p>
            <a:r>
              <a:rPr lang="en-US" sz="6400" b="1" dirty="0" smtClean="0"/>
              <a:t>Reasons an American Can Be Denied Entry to Canada - Criminal Inadmissibility</a:t>
            </a:r>
            <a:endParaRPr lang="en-US" sz="6400" dirty="0" smtClean="0"/>
          </a:p>
          <a:p>
            <a:pPr lvl="2"/>
            <a:r>
              <a:rPr lang="en-US" sz="6400" dirty="0" smtClean="0"/>
              <a:t>Anyone who has ever been arrested or convicted of a crime in the United States may be criminally inadmissible to Canada and refused entry at the border. Even a single misdemeanor such as a first offense DUI or DWI can render an individual excludable from Canada, and there is no presumption of innocence for the purposes of Canadian immigration. This means that as soon as a person is arrested for a crime such as drunk driving, they may no longer be eligible to travel to Canada even though they have not yet been convicted in the court of law.</a:t>
            </a:r>
          </a:p>
          <a:p>
            <a:pPr lvl="2"/>
            <a:endParaRPr 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15312"/>
          </a:xfrm>
        </p:spPr>
        <p:txBody>
          <a:bodyPr>
            <a:normAutofit fontScale="90000"/>
          </a:bodyPr>
          <a:lstStyle/>
          <a:p>
            <a:pPr algn="ct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Passport Information</a:t>
            </a:r>
            <a:br>
              <a:rPr lang="en-US" sz="4400" dirty="0" smtClean="0">
                <a:solidFill>
                  <a:srgbClr val="0070C0"/>
                </a:solidFill>
                <a:latin typeface="+mn-lt"/>
              </a:rPr>
            </a:br>
            <a:r>
              <a:rPr lang="en-US" sz="4000" dirty="0" smtClean="0">
                <a:solidFill>
                  <a:srgbClr val="0070C0"/>
                </a:solidFill>
                <a:latin typeface="+mn-lt"/>
              </a:rPr>
              <a:t>What you need to know before you go!!</a:t>
            </a:r>
            <a:br>
              <a:rPr lang="en-US" sz="4000" dirty="0" smtClean="0">
                <a:solidFill>
                  <a:srgbClr val="0070C0"/>
                </a:solidFill>
                <a:latin typeface="+mn-lt"/>
              </a:rPr>
            </a:br>
            <a:r>
              <a:rPr lang="en-US" sz="3600" dirty="0" smtClean="0"/>
              <a:t>https://travel.state.gov/content/travel/en.html</a:t>
            </a:r>
            <a:br>
              <a:rPr lang="en-US" sz="3600" dirty="0" smtClean="0"/>
            </a:br>
            <a:endParaRPr lang="en-US" sz="4000" dirty="0">
              <a:solidFill>
                <a:srgbClr val="0070C0"/>
              </a:solidFill>
              <a:latin typeface="+mn-lt"/>
            </a:endParaRPr>
          </a:p>
        </p:txBody>
      </p:sp>
      <p:sp>
        <p:nvSpPr>
          <p:cNvPr id="3" name="Content Placeholder 2"/>
          <p:cNvSpPr>
            <a:spLocks noGrp="1"/>
          </p:cNvSpPr>
          <p:nvPr>
            <p:ph idx="1"/>
          </p:nvPr>
        </p:nvSpPr>
        <p:spPr>
          <a:xfrm>
            <a:off x="457200" y="2438400"/>
            <a:ext cx="8229600" cy="3886200"/>
          </a:xfrm>
        </p:spPr>
        <p:txBody>
          <a:bodyPr>
            <a:normAutofit lnSpcReduction="10000"/>
          </a:bodyPr>
          <a:lstStyle/>
          <a:p>
            <a:r>
              <a:rPr lang="en-US" b="1" dirty="0" smtClean="0"/>
              <a:t>Where to Apply depends on a few things:</a:t>
            </a:r>
          </a:p>
          <a:p>
            <a:pPr lvl="1"/>
            <a:r>
              <a:rPr lang="en-US" sz="2000" b="1" dirty="0" smtClean="0"/>
              <a:t>Are you traveling within 2 weeks or do you need to obtain a foreign visa within 4 weeks?</a:t>
            </a:r>
          </a:p>
          <a:p>
            <a:pPr lvl="2"/>
            <a:r>
              <a:rPr lang="en-US" sz="1800" b="1" u="sng" dirty="0" smtClean="0"/>
              <a:t>You must Apply in person</a:t>
            </a:r>
            <a:r>
              <a:rPr lang="en-US" sz="1800" b="1" dirty="0" smtClean="0"/>
              <a:t> at a Department of State Passport Agency</a:t>
            </a:r>
          </a:p>
          <a:p>
            <a:pPr lvl="3"/>
            <a:r>
              <a:rPr lang="en-US" sz="1800" dirty="0" smtClean="0"/>
              <a:t>You may apply for any service (first-time application, renewal, passport card, etc.) at a passport agency.</a:t>
            </a:r>
          </a:p>
          <a:p>
            <a:pPr lvl="3"/>
            <a:r>
              <a:rPr lang="en-US" sz="1800" dirty="0" smtClean="0"/>
              <a:t>You must pay the Expedite Fee when applying at a passport agency.</a:t>
            </a:r>
          </a:p>
          <a:p>
            <a:pPr lvl="3"/>
            <a:r>
              <a:rPr lang="en-US" sz="1800" dirty="0" smtClean="0"/>
              <a:t>Appointments and proof of immediate international travel are required. See detailed instructions for the agency where you wish to apply on their agency page.</a:t>
            </a:r>
          </a:p>
          <a:p>
            <a:r>
              <a:rPr lang="en-US" b="1" dirty="0" smtClean="0"/>
              <a:t>The closest Passport Agency is in Tucson, AZ</a:t>
            </a:r>
          </a:p>
          <a:p>
            <a:pPr lvl="1"/>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15312"/>
          </a:xfrm>
        </p:spPr>
        <p:txBody>
          <a:bodyPr>
            <a:normAutofit fontScale="90000"/>
          </a:bodyPr>
          <a:lstStyle/>
          <a:p>
            <a:pPr algn="ct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Passport Information</a:t>
            </a:r>
            <a:br>
              <a:rPr lang="en-US" sz="4400" dirty="0" smtClean="0">
                <a:solidFill>
                  <a:srgbClr val="0070C0"/>
                </a:solidFill>
                <a:latin typeface="+mn-lt"/>
              </a:rPr>
            </a:br>
            <a:r>
              <a:rPr lang="en-US" sz="4000" dirty="0" smtClean="0">
                <a:solidFill>
                  <a:srgbClr val="0070C0"/>
                </a:solidFill>
                <a:latin typeface="+mn-lt"/>
              </a:rPr>
              <a:t>What you need to know before you go!!</a:t>
            </a:r>
            <a:br>
              <a:rPr lang="en-US" sz="4000" dirty="0" smtClean="0">
                <a:solidFill>
                  <a:srgbClr val="0070C0"/>
                </a:solidFill>
                <a:latin typeface="+mn-lt"/>
              </a:rPr>
            </a:br>
            <a:r>
              <a:rPr lang="en-US" sz="3600" dirty="0" smtClean="0"/>
              <a:t>https://travel.state.gov/content/travel/en.html</a:t>
            </a:r>
            <a:br>
              <a:rPr lang="en-US" sz="3600" dirty="0" smtClean="0"/>
            </a:br>
            <a:endParaRPr lang="en-US" sz="4000" dirty="0">
              <a:solidFill>
                <a:srgbClr val="0070C0"/>
              </a:solidFill>
              <a:latin typeface="+mn-lt"/>
            </a:endParaRPr>
          </a:p>
        </p:txBody>
      </p:sp>
      <p:sp>
        <p:nvSpPr>
          <p:cNvPr id="3" name="Content Placeholder 2"/>
          <p:cNvSpPr>
            <a:spLocks noGrp="1"/>
          </p:cNvSpPr>
          <p:nvPr>
            <p:ph idx="1"/>
          </p:nvPr>
        </p:nvSpPr>
        <p:spPr>
          <a:xfrm>
            <a:off x="457200" y="2438400"/>
            <a:ext cx="8229600" cy="3886200"/>
          </a:xfrm>
        </p:spPr>
        <p:txBody>
          <a:bodyPr>
            <a:normAutofit fontScale="85000" lnSpcReduction="20000"/>
          </a:bodyPr>
          <a:lstStyle/>
          <a:p>
            <a:r>
              <a:rPr lang="en-US" b="1" dirty="0" smtClean="0"/>
              <a:t>Where to Apply depends on a few things:</a:t>
            </a:r>
          </a:p>
          <a:p>
            <a:pPr lvl="1"/>
            <a:r>
              <a:rPr lang="en-US" sz="2000" b="1" dirty="0" smtClean="0"/>
              <a:t>Can you wait a little longer? (2-3 weeks for Expedite, 4-6 weeks for Routine) </a:t>
            </a:r>
            <a:r>
              <a:rPr lang="en-US" sz="2000" dirty="0" smtClean="0"/>
              <a:t> </a:t>
            </a:r>
          </a:p>
          <a:p>
            <a:pPr lvl="2"/>
            <a:r>
              <a:rPr lang="en-US" sz="2000" b="1" dirty="0" smtClean="0"/>
              <a:t>You can submit an application </a:t>
            </a:r>
            <a:r>
              <a:rPr lang="en-US" sz="2000" b="1" u="sng" dirty="0" smtClean="0"/>
              <a:t>by mail</a:t>
            </a:r>
            <a:r>
              <a:rPr lang="en-US" sz="2000" b="1" dirty="0" smtClean="0"/>
              <a:t> in order to:</a:t>
            </a:r>
            <a:endParaRPr lang="en-US" sz="2000" dirty="0" smtClean="0"/>
          </a:p>
          <a:p>
            <a:pPr lvl="3"/>
            <a:r>
              <a:rPr lang="en-US" dirty="0" smtClean="0"/>
              <a:t>Renew a passport (</a:t>
            </a:r>
            <a:r>
              <a:rPr lang="en-US" i="1" dirty="0" smtClean="0"/>
              <a:t>must be eligible</a:t>
            </a:r>
            <a:r>
              <a:rPr lang="en-US" dirty="0" smtClean="0"/>
              <a:t>)*</a:t>
            </a:r>
            <a:endParaRPr lang="en-US" sz="1800" dirty="0" smtClean="0"/>
          </a:p>
          <a:p>
            <a:pPr lvl="3"/>
            <a:r>
              <a:rPr lang="en-US" dirty="0" smtClean="0"/>
              <a:t>Change or Correct a passport</a:t>
            </a:r>
            <a:endParaRPr lang="en-US" sz="1800" dirty="0" smtClean="0"/>
          </a:p>
          <a:p>
            <a:pPr lvl="3"/>
            <a:r>
              <a:rPr lang="en-US" dirty="0" smtClean="0"/>
              <a:t>Replace a limited passport (</a:t>
            </a:r>
            <a:r>
              <a:rPr lang="en-US" i="1" dirty="0" smtClean="0"/>
              <a:t>must be eligible</a:t>
            </a:r>
            <a:r>
              <a:rPr lang="en-US" dirty="0" smtClean="0"/>
              <a:t>)</a:t>
            </a:r>
          </a:p>
          <a:p>
            <a:pPr lvl="2"/>
            <a:r>
              <a:rPr lang="en-US" b="1" dirty="0" smtClean="0"/>
              <a:t>You must </a:t>
            </a:r>
            <a:r>
              <a:rPr lang="en-US" b="1" u="sng" dirty="0" smtClean="0"/>
              <a:t>apply in person</a:t>
            </a:r>
            <a:r>
              <a:rPr lang="en-US" b="1" dirty="0" smtClean="0"/>
              <a:t> at a Passport Acceptance Facility (post office, clerk of court, etc.) in order to:</a:t>
            </a:r>
            <a:endParaRPr lang="en-US" sz="1100" dirty="0" smtClean="0"/>
          </a:p>
          <a:p>
            <a:pPr lvl="3"/>
            <a:r>
              <a:rPr lang="en-US" dirty="0" smtClean="0"/>
              <a:t>Apply for a first-time passport</a:t>
            </a:r>
            <a:endParaRPr lang="en-US" sz="1800" dirty="0" smtClean="0"/>
          </a:p>
          <a:p>
            <a:pPr lvl="3"/>
            <a:r>
              <a:rPr lang="en-US" dirty="0" smtClean="0"/>
              <a:t>Renew a passport that is </a:t>
            </a:r>
            <a:r>
              <a:rPr lang="en-US" u="sng" dirty="0" smtClean="0"/>
              <a:t>not</a:t>
            </a:r>
            <a:r>
              <a:rPr lang="en-US" dirty="0" smtClean="0"/>
              <a:t> eligible to renew by mail (same process as applying for a first-time passport - see previous bullet)</a:t>
            </a:r>
            <a:endParaRPr lang="en-US" sz="1800" dirty="0" smtClean="0"/>
          </a:p>
          <a:p>
            <a:pPr lvl="3"/>
            <a:r>
              <a:rPr lang="en-US" dirty="0" smtClean="0"/>
              <a:t>Apply for a passport for a child under the age of 16</a:t>
            </a:r>
            <a:endParaRPr lang="en-US" sz="1800" dirty="0" smtClean="0"/>
          </a:p>
          <a:p>
            <a:pPr lvl="3"/>
            <a:r>
              <a:rPr lang="en-US" dirty="0" smtClean="0"/>
              <a:t>Apply for a passport for an adolescent 16-17 years old</a:t>
            </a:r>
            <a:endParaRPr lang="en-US" sz="1800" dirty="0" smtClean="0"/>
          </a:p>
          <a:p>
            <a:pPr lvl="1"/>
            <a:endParaRPr lang="en-US" dirty="0" smtClean="0"/>
          </a:p>
          <a:p>
            <a:pPr lvl="1">
              <a:buNone/>
            </a:pP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600200"/>
          </a:xfrm>
        </p:spPr>
        <p:txBody>
          <a:bodyPr>
            <a:normAutofit/>
          </a:bodyPr>
          <a:lstStyle/>
          <a:p>
            <a:pPr algn="ctr"/>
            <a:r>
              <a:rPr lang="en-US" sz="4800" b="1" dirty="0" smtClean="0">
                <a:solidFill>
                  <a:srgbClr val="0070C0"/>
                </a:solidFill>
                <a:latin typeface="+mn-lt"/>
              </a:rPr>
              <a:t>Travel International Club Officers</a:t>
            </a:r>
            <a:endParaRPr lang="en-US" sz="4800" dirty="0">
              <a:solidFill>
                <a:srgbClr val="0070C0"/>
              </a:solidFill>
              <a:latin typeface="+mn-lt"/>
            </a:endParaRPr>
          </a:p>
        </p:txBody>
      </p:sp>
      <p:sp>
        <p:nvSpPr>
          <p:cNvPr id="3" name="Content Placeholder 2"/>
          <p:cNvSpPr>
            <a:spLocks noGrp="1"/>
          </p:cNvSpPr>
          <p:nvPr>
            <p:ph idx="1"/>
          </p:nvPr>
        </p:nvSpPr>
        <p:spPr/>
        <p:txBody>
          <a:bodyPr>
            <a:normAutofit lnSpcReduction="10000"/>
          </a:bodyPr>
          <a:lstStyle/>
          <a:p>
            <a:pPr>
              <a:buNone/>
            </a:pPr>
            <a:r>
              <a:rPr lang="en-US" dirty="0" smtClean="0">
                <a:solidFill>
                  <a:srgbClr val="0070C0"/>
                </a:solidFill>
              </a:rPr>
              <a:t> </a:t>
            </a:r>
          </a:p>
          <a:p>
            <a:pPr lvl="1"/>
            <a:r>
              <a:rPr lang="en-US" sz="3000" dirty="0" smtClean="0">
                <a:solidFill>
                  <a:srgbClr val="0070C0"/>
                </a:solidFill>
              </a:rPr>
              <a:t>Cindy Watty, President  623-505-3004</a:t>
            </a:r>
          </a:p>
          <a:p>
            <a:pPr lvl="2"/>
            <a:r>
              <a:rPr lang="en-US" sz="2600" u="sng" dirty="0" smtClean="0">
                <a:solidFill>
                  <a:srgbClr val="0070C0"/>
                </a:solidFill>
              </a:rPr>
              <a:t>watty.cindy@gmail.com</a:t>
            </a:r>
            <a:endParaRPr lang="en-US" sz="2600" dirty="0" smtClean="0">
              <a:solidFill>
                <a:srgbClr val="0070C0"/>
              </a:solidFill>
            </a:endParaRPr>
          </a:p>
          <a:p>
            <a:pPr>
              <a:buNone/>
            </a:pPr>
            <a:r>
              <a:rPr lang="en-US" dirty="0" smtClean="0">
                <a:solidFill>
                  <a:srgbClr val="0070C0"/>
                </a:solidFill>
              </a:rPr>
              <a:t> </a:t>
            </a:r>
          </a:p>
          <a:p>
            <a:pPr lvl="1"/>
            <a:r>
              <a:rPr lang="en-US" sz="3000" dirty="0" smtClean="0">
                <a:solidFill>
                  <a:srgbClr val="0070C0"/>
                </a:solidFill>
              </a:rPr>
              <a:t>Diana Johnson, Vice-President 623-536-3200</a:t>
            </a:r>
          </a:p>
          <a:p>
            <a:pPr lvl="2"/>
            <a:r>
              <a:rPr lang="en-US" sz="2600" u="sng" dirty="0" smtClean="0">
                <a:solidFill>
                  <a:srgbClr val="0070C0"/>
                </a:solidFill>
              </a:rPr>
              <a:t>ronanddiana@cox.net</a:t>
            </a:r>
            <a:endParaRPr lang="en-US" sz="2600" dirty="0" smtClean="0">
              <a:solidFill>
                <a:srgbClr val="0070C0"/>
              </a:solidFill>
            </a:endParaRPr>
          </a:p>
          <a:p>
            <a:pPr>
              <a:buNone/>
            </a:pPr>
            <a:endParaRPr lang="en-US" dirty="0" smtClean="0">
              <a:solidFill>
                <a:srgbClr val="0070C0"/>
              </a:solidFill>
            </a:endParaRPr>
          </a:p>
          <a:p>
            <a:pPr lvl="1"/>
            <a:r>
              <a:rPr lang="en-US" sz="3000" dirty="0" smtClean="0">
                <a:solidFill>
                  <a:srgbClr val="0070C0"/>
                </a:solidFill>
              </a:rPr>
              <a:t>Lynn Low, Secretary  623-433-9035</a:t>
            </a:r>
          </a:p>
          <a:p>
            <a:pPr lvl="2"/>
            <a:r>
              <a:rPr lang="en-US" sz="2600" u="sng" dirty="0" smtClean="0">
                <a:solidFill>
                  <a:srgbClr val="0070C0"/>
                </a:solidFill>
              </a:rPr>
              <a:t>Aptos0688@yahoo.com</a:t>
            </a:r>
            <a:r>
              <a:rPr lang="en-US" sz="2600" dirty="0" smtClean="0">
                <a:solidFill>
                  <a:srgbClr val="0070C0"/>
                </a:solidFill>
              </a:rPr>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15312"/>
          </a:xfrm>
        </p:spPr>
        <p:txBody>
          <a:bodyPr>
            <a:normAutofit fontScale="90000"/>
          </a:bodyPr>
          <a:lstStyle/>
          <a:p>
            <a:pPr algn="ct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Passport Information</a:t>
            </a:r>
            <a:br>
              <a:rPr lang="en-US" sz="4400" dirty="0" smtClean="0">
                <a:solidFill>
                  <a:srgbClr val="0070C0"/>
                </a:solidFill>
                <a:latin typeface="+mn-lt"/>
              </a:rPr>
            </a:br>
            <a:r>
              <a:rPr lang="en-US" sz="4000" dirty="0" smtClean="0">
                <a:solidFill>
                  <a:srgbClr val="0070C0"/>
                </a:solidFill>
                <a:latin typeface="+mn-lt"/>
              </a:rPr>
              <a:t>Now that you know all there is to know</a:t>
            </a:r>
            <a:br>
              <a:rPr lang="en-US" sz="4000" dirty="0" smtClean="0">
                <a:solidFill>
                  <a:srgbClr val="0070C0"/>
                </a:solidFill>
                <a:latin typeface="+mn-lt"/>
              </a:rPr>
            </a:br>
            <a:r>
              <a:rPr lang="en-US" sz="4900" dirty="0" smtClean="0"/>
              <a:t>Everything is about to CHANGE!!!</a:t>
            </a:r>
            <a:r>
              <a:rPr lang="en-US" sz="3600" dirty="0" smtClean="0"/>
              <a:t/>
            </a:r>
            <a:br>
              <a:rPr lang="en-US" sz="3600" dirty="0" smtClean="0"/>
            </a:br>
            <a:endParaRPr lang="en-US" sz="4000" dirty="0">
              <a:solidFill>
                <a:srgbClr val="0070C0"/>
              </a:solidFill>
              <a:latin typeface="+mn-lt"/>
            </a:endParaRPr>
          </a:p>
        </p:txBody>
      </p:sp>
      <p:sp>
        <p:nvSpPr>
          <p:cNvPr id="3" name="Content Placeholder 2"/>
          <p:cNvSpPr>
            <a:spLocks noGrp="1"/>
          </p:cNvSpPr>
          <p:nvPr>
            <p:ph idx="1"/>
          </p:nvPr>
        </p:nvSpPr>
        <p:spPr>
          <a:xfrm>
            <a:off x="457200" y="2438400"/>
            <a:ext cx="8229600" cy="3886200"/>
          </a:xfrm>
        </p:spPr>
        <p:txBody>
          <a:bodyPr>
            <a:normAutofit/>
          </a:bodyPr>
          <a:lstStyle/>
          <a:p>
            <a:r>
              <a:rPr lang="en-US" b="1" dirty="0" smtClean="0"/>
              <a:t>Newly designed Passports are due to roll out in late 2017 with these new security features</a:t>
            </a:r>
          </a:p>
          <a:p>
            <a:pPr lvl="1"/>
            <a:r>
              <a:rPr lang="en-US" dirty="0" smtClean="0"/>
              <a:t>Inventive design with intricate engravings and inks</a:t>
            </a:r>
          </a:p>
          <a:p>
            <a:pPr lvl="1"/>
            <a:r>
              <a:rPr lang="en-US" dirty="0" smtClean="0"/>
              <a:t>New embedded machine-readable chip  </a:t>
            </a:r>
          </a:p>
          <a:p>
            <a:pPr lvl="1"/>
            <a:r>
              <a:rPr lang="en-US" dirty="0" smtClean="0"/>
              <a:t>Biometric features and visual recognition</a:t>
            </a:r>
          </a:p>
          <a:p>
            <a:pPr lvl="1"/>
            <a:r>
              <a:rPr lang="en-US" dirty="0" smtClean="0"/>
              <a:t>Fewer pages and more durable covers</a:t>
            </a:r>
            <a:endParaRPr lang="en-US" sz="1600" dirty="0" smtClean="0"/>
          </a:p>
          <a:p>
            <a:pPr lvl="1"/>
            <a:endParaRPr lang="en-US" dirty="0" smtClean="0"/>
          </a:p>
          <a:p>
            <a:pPr lvl="1">
              <a:buNone/>
            </a:pPr>
            <a:r>
              <a:rPr lang="en-US" sz="2800" dirty="0" smtClean="0"/>
              <a:t>It’s always best to renew earlier rather than later!</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524000"/>
          </a:xfrm>
        </p:spPr>
        <p:txBody>
          <a:bodyPr>
            <a:normAutofit/>
          </a:bodyPr>
          <a:lstStyle/>
          <a:p>
            <a:pPr algn="ctr"/>
            <a:r>
              <a:rPr lang="en-US" sz="4400" dirty="0" smtClean="0">
                <a:solidFill>
                  <a:srgbClr val="0070C0"/>
                </a:solidFill>
                <a:latin typeface="+mn-lt"/>
              </a:rPr>
              <a:t>Real ID</a:t>
            </a:r>
            <a:r>
              <a:rPr lang="en-US" sz="3600" dirty="0" smtClean="0"/>
              <a:t/>
            </a:r>
            <a:br>
              <a:rPr lang="en-US" sz="3600" dirty="0" smtClean="0"/>
            </a:br>
            <a:endParaRPr lang="en-US" sz="4000" dirty="0">
              <a:solidFill>
                <a:srgbClr val="0070C0"/>
              </a:solidFill>
              <a:latin typeface="+mn-lt"/>
            </a:endParaRPr>
          </a:p>
        </p:txBody>
      </p:sp>
      <p:sp>
        <p:nvSpPr>
          <p:cNvPr id="3" name="Content Placeholder 2"/>
          <p:cNvSpPr>
            <a:spLocks noGrp="1"/>
          </p:cNvSpPr>
          <p:nvPr>
            <p:ph idx="1"/>
          </p:nvPr>
        </p:nvSpPr>
        <p:spPr>
          <a:xfrm>
            <a:off x="381000" y="1447800"/>
            <a:ext cx="8229600" cy="5181600"/>
          </a:xfrm>
        </p:spPr>
        <p:txBody>
          <a:bodyPr>
            <a:normAutofit fontScale="55000" lnSpcReduction="20000"/>
          </a:bodyPr>
          <a:lstStyle/>
          <a:p>
            <a:r>
              <a:rPr lang="en-US" sz="3200" b="1" dirty="0" smtClean="0"/>
              <a:t>Starting January 22, 2018</a:t>
            </a:r>
            <a:r>
              <a:rPr lang="en-US" sz="3200" dirty="0" smtClean="0"/>
              <a:t>, passengers who have driver’s licenses issued by a state that is not yet compliant with REAL ID and that has not received an extension will need to show an alternative form of acceptable identification for domestic air travel. Please see TSA’s website for a list of acceptable forms of identification. Passengers who have licenses issued by a state that is compliant or that has an extension to become compliant with REAL ID requirements may continue to use their licenses as usual. For a list of states already in compliance or with an extension visit DHS’s REAL ID webpage. DHS continually updates this list as more states come into compliance or obtain extensions.  </a:t>
            </a:r>
          </a:p>
          <a:p>
            <a:r>
              <a:rPr lang="en-US" sz="3200" b="1" dirty="0" smtClean="0"/>
              <a:t>Starting October 1, 2020</a:t>
            </a:r>
            <a:r>
              <a:rPr lang="en-US" sz="3200" dirty="0" smtClean="0"/>
              <a:t>, every air traveler will need to present a REAL ID-compliant license or another acceptable form of identification for domestic air travel. A REAL ID compliant license is one that meets, and is issued by a state that complies with, the REAL ID Act’s security standards.  </a:t>
            </a:r>
          </a:p>
          <a:p>
            <a:r>
              <a:rPr lang="en-US" sz="3200" dirty="0" smtClean="0"/>
              <a:t>Travelers can check DHS’s REAL ID webpage at any time to learn if your state is compliant and can check with your state’s agency that issues driver’s licenses about how to acquire a compliant license. The earlier your state becomes compliant, the more likely you will be able to acquire a compliant license as part of the normal renewal cycle.</a:t>
            </a:r>
          </a:p>
          <a:p>
            <a:pPr lvl="1">
              <a:buNone/>
            </a:pP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15312"/>
          </a:xfrm>
        </p:spPr>
        <p:txBody>
          <a:bodyPr>
            <a:normAutofit fontScale="90000"/>
          </a:bodyPr>
          <a:lstStyle/>
          <a:p>
            <a:pPr algn="ct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Other U. S. Programs for Travelers</a:t>
            </a:r>
            <a:r>
              <a:rPr lang="en-US" sz="4000" dirty="0" smtClean="0">
                <a:solidFill>
                  <a:srgbClr val="0070C0"/>
                </a:solidFill>
                <a:latin typeface="+mn-lt"/>
              </a:rPr>
              <a:t/>
            </a:r>
            <a:br>
              <a:rPr lang="en-US" sz="4000" dirty="0" smtClean="0">
                <a:solidFill>
                  <a:srgbClr val="0070C0"/>
                </a:solidFill>
                <a:latin typeface="+mn-lt"/>
              </a:rPr>
            </a:br>
            <a:r>
              <a:rPr lang="en-US" sz="3600" dirty="0" smtClean="0"/>
              <a:t>Topics to be Covered in Future Meetings</a:t>
            </a:r>
            <a:br>
              <a:rPr lang="en-US" sz="3600" dirty="0" smtClean="0"/>
            </a:br>
            <a:endParaRPr lang="en-US" sz="4000" dirty="0">
              <a:solidFill>
                <a:srgbClr val="0070C0"/>
              </a:solidFill>
              <a:latin typeface="+mn-lt"/>
            </a:endParaRPr>
          </a:p>
        </p:txBody>
      </p:sp>
      <p:sp>
        <p:nvSpPr>
          <p:cNvPr id="3" name="Content Placeholder 2"/>
          <p:cNvSpPr>
            <a:spLocks noGrp="1"/>
          </p:cNvSpPr>
          <p:nvPr>
            <p:ph idx="1"/>
          </p:nvPr>
        </p:nvSpPr>
        <p:spPr>
          <a:xfrm>
            <a:off x="457200" y="2438400"/>
            <a:ext cx="8229600" cy="3886200"/>
          </a:xfrm>
        </p:spPr>
        <p:txBody>
          <a:bodyPr>
            <a:normAutofit/>
          </a:bodyPr>
          <a:lstStyle/>
          <a:p>
            <a:pPr algn="ctr"/>
            <a:r>
              <a:rPr lang="en-US" sz="3200" b="1" dirty="0" smtClean="0">
                <a:solidFill>
                  <a:srgbClr val="0070C0"/>
                </a:solidFill>
              </a:rPr>
              <a:t>STEP</a:t>
            </a:r>
          </a:p>
          <a:p>
            <a:pPr algn="ctr"/>
            <a:r>
              <a:rPr lang="en-US" sz="3200" b="1" dirty="0" smtClean="0">
                <a:solidFill>
                  <a:srgbClr val="0070C0"/>
                </a:solidFill>
              </a:rPr>
              <a:t>GOES</a:t>
            </a:r>
          </a:p>
          <a:p>
            <a:pPr algn="ctr"/>
            <a:r>
              <a:rPr lang="en-US" sz="3200" b="1" dirty="0" smtClean="0">
                <a:solidFill>
                  <a:srgbClr val="0070C0"/>
                </a:solidFill>
              </a:rPr>
              <a:t>Global Entry</a:t>
            </a:r>
          </a:p>
          <a:p>
            <a:pPr algn="ctr"/>
            <a:r>
              <a:rPr lang="en-US" sz="3200" b="1" dirty="0" smtClean="0">
                <a:solidFill>
                  <a:srgbClr val="0070C0"/>
                </a:solidFill>
              </a:rPr>
              <a:t>NEXUS</a:t>
            </a:r>
          </a:p>
          <a:p>
            <a:pPr algn="ctr"/>
            <a:r>
              <a:rPr lang="en-US" sz="3200" b="1" dirty="0" smtClean="0">
                <a:solidFill>
                  <a:srgbClr val="0070C0"/>
                </a:solidFill>
              </a:rPr>
              <a:t>TSA Pre</a:t>
            </a:r>
          </a:p>
          <a:p>
            <a:pPr algn="ctr"/>
            <a:endParaRPr lang="en-US" sz="3200" b="1" dirty="0" smtClean="0">
              <a:solidFill>
                <a:srgbClr val="0070C0"/>
              </a:solidFill>
            </a:endParaRPr>
          </a:p>
          <a:p>
            <a:pPr lvl="1">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15312"/>
          </a:xfrm>
        </p:spPr>
        <p:txBody>
          <a:bodyPr>
            <a:normAutofit fontScale="90000"/>
          </a:bodyPr>
          <a:lstStyle/>
          <a:p>
            <a:pPr algn="ct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STEP</a:t>
            </a:r>
            <a:r>
              <a:rPr lang="en-US" sz="4000" dirty="0" smtClean="0">
                <a:solidFill>
                  <a:srgbClr val="0070C0"/>
                </a:solidFill>
                <a:latin typeface="+mn-lt"/>
              </a:rPr>
              <a:t/>
            </a:r>
            <a:br>
              <a:rPr lang="en-US" sz="4000" dirty="0" smtClean="0">
                <a:solidFill>
                  <a:srgbClr val="0070C0"/>
                </a:solidFill>
                <a:latin typeface="+mn-lt"/>
              </a:rPr>
            </a:br>
            <a:r>
              <a:rPr lang="en-US" sz="3600" dirty="0" smtClean="0"/>
              <a:t>https://step.state.gov/step/</a:t>
            </a:r>
            <a:br>
              <a:rPr lang="en-US" sz="3600" dirty="0" smtClean="0"/>
            </a:br>
            <a:endParaRPr lang="en-US" sz="4000" dirty="0">
              <a:solidFill>
                <a:srgbClr val="0070C0"/>
              </a:solidFill>
              <a:latin typeface="+mn-lt"/>
            </a:endParaRPr>
          </a:p>
        </p:txBody>
      </p:sp>
      <p:sp>
        <p:nvSpPr>
          <p:cNvPr id="3" name="Content Placeholder 2"/>
          <p:cNvSpPr>
            <a:spLocks noGrp="1"/>
          </p:cNvSpPr>
          <p:nvPr>
            <p:ph idx="1"/>
          </p:nvPr>
        </p:nvSpPr>
        <p:spPr>
          <a:xfrm>
            <a:off x="457200" y="2438400"/>
            <a:ext cx="8229600" cy="3886200"/>
          </a:xfrm>
        </p:spPr>
        <p:txBody>
          <a:bodyPr>
            <a:normAutofit fontScale="85000" lnSpcReduction="10000"/>
          </a:bodyPr>
          <a:lstStyle/>
          <a:p>
            <a:pPr>
              <a:buNone/>
            </a:pPr>
            <a:r>
              <a:rPr lang="en-US" sz="3400" b="1" dirty="0" smtClean="0"/>
              <a:t>What is STEP?</a:t>
            </a:r>
          </a:p>
          <a:p>
            <a:r>
              <a:rPr lang="en-US" dirty="0" smtClean="0"/>
              <a:t>The Smart Traveler Enrollment Program (STEP) is a free service to allow U.S. citizens and nationals traveling abroad to enroll their trip with the nearest U.S. Embassy or Consulate.</a:t>
            </a:r>
          </a:p>
          <a:p>
            <a:r>
              <a:rPr lang="en-US" b="1" dirty="0" smtClean="0"/>
              <a:t>Benefits of STEP</a:t>
            </a:r>
            <a:endParaRPr lang="en-US" dirty="0" smtClean="0"/>
          </a:p>
          <a:p>
            <a:pPr lvl="1"/>
            <a:r>
              <a:rPr lang="en-US" dirty="0" smtClean="0"/>
              <a:t>Receive important information from the Embassy about safety conditions in your destination country, helping you make informed decisions about your travel plans</a:t>
            </a:r>
          </a:p>
          <a:p>
            <a:pPr lvl="1"/>
            <a:r>
              <a:rPr lang="en-US" dirty="0" smtClean="0"/>
              <a:t>Help the U.S. Embassy contact you in an emergency, whether natural disaster, civil unrest, or family emergency</a:t>
            </a:r>
          </a:p>
          <a:p>
            <a:pPr lvl="1"/>
            <a:r>
              <a:rPr lang="en-US" dirty="0" smtClean="0"/>
              <a:t>Help family and friends get in touch with you in an emergency.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15312"/>
          </a:xfrm>
        </p:spPr>
        <p:txBody>
          <a:bodyPr>
            <a:normAutofit fontScale="90000"/>
          </a:bodyPr>
          <a:lstStyle/>
          <a:p>
            <a:pPr algn="ct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GOES</a:t>
            </a:r>
            <a:r>
              <a:rPr lang="en-US" sz="4000" dirty="0" smtClean="0">
                <a:solidFill>
                  <a:srgbClr val="0070C0"/>
                </a:solidFill>
                <a:latin typeface="+mn-lt"/>
              </a:rPr>
              <a:t/>
            </a:r>
            <a:br>
              <a:rPr lang="en-US" sz="4000" dirty="0" smtClean="0">
                <a:solidFill>
                  <a:srgbClr val="0070C0"/>
                </a:solidFill>
                <a:latin typeface="+mn-lt"/>
              </a:rPr>
            </a:br>
            <a:r>
              <a:rPr lang="en-US" sz="3100" dirty="0" smtClean="0"/>
              <a:t>https://goes-app.cbp.dhs.gov/goes</a:t>
            </a:r>
            <a:r>
              <a:rPr lang="en-US" sz="3600" dirty="0" smtClean="0"/>
              <a:t/>
            </a:r>
            <a:br>
              <a:rPr lang="en-US" sz="3600" dirty="0" smtClean="0"/>
            </a:br>
            <a:endParaRPr lang="en-US" sz="4000" dirty="0">
              <a:solidFill>
                <a:srgbClr val="0070C0"/>
              </a:solidFill>
              <a:latin typeface="+mn-lt"/>
            </a:endParaRPr>
          </a:p>
        </p:txBody>
      </p:sp>
      <p:sp>
        <p:nvSpPr>
          <p:cNvPr id="3" name="Content Placeholder 2"/>
          <p:cNvSpPr>
            <a:spLocks noGrp="1"/>
          </p:cNvSpPr>
          <p:nvPr>
            <p:ph idx="1"/>
          </p:nvPr>
        </p:nvSpPr>
        <p:spPr>
          <a:xfrm>
            <a:off x="457200" y="2438400"/>
            <a:ext cx="8229600" cy="3886200"/>
          </a:xfrm>
        </p:spPr>
        <p:txBody>
          <a:bodyPr>
            <a:normAutofit/>
          </a:bodyPr>
          <a:lstStyle/>
          <a:p>
            <a:pPr>
              <a:buNone/>
            </a:pPr>
            <a:r>
              <a:rPr lang="en-US" sz="3400" b="1" dirty="0" smtClean="0"/>
              <a:t>What is GOES?</a:t>
            </a:r>
            <a:endParaRPr lang="en-US" dirty="0" smtClean="0"/>
          </a:p>
          <a:p>
            <a:r>
              <a:rPr lang="en-US" dirty="0" smtClean="0"/>
              <a:t>The Global Online Enrollment System allows registered users to enter their own applications for U.S. Customs and Border Protection (CBP) Trusted Traveler Programs such as Global Entry and NEXUS.</a:t>
            </a:r>
          </a:p>
          <a:p>
            <a:r>
              <a:rPr lang="en-US" dirty="0" smtClean="0"/>
              <a:t>This is the starting point to make application for these programs.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15312"/>
          </a:xfrm>
        </p:spPr>
        <p:txBody>
          <a:bodyPr>
            <a:normAutofit fontScale="90000"/>
          </a:bodyPr>
          <a:lstStyle/>
          <a:p>
            <a:pPr algn="ct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Global Entry</a:t>
            </a:r>
            <a:r>
              <a:rPr lang="en-US" sz="4000" dirty="0" smtClean="0">
                <a:solidFill>
                  <a:srgbClr val="0070C0"/>
                </a:solidFill>
                <a:latin typeface="+mn-lt"/>
              </a:rPr>
              <a:t/>
            </a:r>
            <a:br>
              <a:rPr lang="en-US" sz="4000" dirty="0" smtClean="0">
                <a:solidFill>
                  <a:srgbClr val="0070C0"/>
                </a:solidFill>
                <a:latin typeface="+mn-lt"/>
              </a:rPr>
            </a:br>
            <a:r>
              <a:rPr lang="en-US" sz="3600" dirty="0" smtClean="0"/>
              <a:t>https://www.cbp.gov/travel/trusted-traveler-programs/global-entry</a:t>
            </a:r>
            <a:br>
              <a:rPr lang="en-US" sz="3600" dirty="0" smtClean="0"/>
            </a:br>
            <a:endParaRPr lang="en-US" sz="4000" dirty="0">
              <a:solidFill>
                <a:srgbClr val="0070C0"/>
              </a:solidFill>
              <a:latin typeface="+mn-lt"/>
            </a:endParaRPr>
          </a:p>
        </p:txBody>
      </p:sp>
      <p:sp>
        <p:nvSpPr>
          <p:cNvPr id="3" name="Content Placeholder 2"/>
          <p:cNvSpPr>
            <a:spLocks noGrp="1"/>
          </p:cNvSpPr>
          <p:nvPr>
            <p:ph idx="1"/>
          </p:nvPr>
        </p:nvSpPr>
        <p:spPr>
          <a:xfrm>
            <a:off x="457200" y="2438400"/>
            <a:ext cx="8229600" cy="3886200"/>
          </a:xfrm>
        </p:spPr>
        <p:txBody>
          <a:bodyPr>
            <a:normAutofit fontScale="77500" lnSpcReduction="20000"/>
          </a:bodyPr>
          <a:lstStyle/>
          <a:p>
            <a:pPr>
              <a:buNone/>
            </a:pPr>
            <a:r>
              <a:rPr lang="en-US" sz="3400" b="1" dirty="0" smtClean="0"/>
              <a:t>What is Global Entry?</a:t>
            </a:r>
          </a:p>
          <a:p>
            <a:r>
              <a:rPr lang="en-US" dirty="0" smtClean="0"/>
              <a:t>Global Entry is a U.S. Customs and Border Protection (CBP) program that allows expedited clearance for pre-approved, low-risk travelers upon arrival in the United States. Members enter the United States through automatic kiosks.</a:t>
            </a:r>
          </a:p>
          <a:p>
            <a:r>
              <a:rPr lang="en-US" dirty="0" smtClean="0"/>
              <a:t>At airports, program members proceed to Global Entry kiosks, present their machine-readable passport or U.S. permanent resident card, place their fingerprints on the scanner for fingerprint verification and complete a customs declaration. The kiosk issues the traveler a transaction receipt and directs the traveler to baggage claim and the exit.</a:t>
            </a:r>
          </a:p>
          <a:p>
            <a:r>
              <a:rPr lang="en-US" dirty="0" smtClean="0"/>
              <a:t>Travelers must be pre-approved for the Global Entry program. All applicants undergo a rigorous background check and in-person interview before enrollment.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15312"/>
          </a:xfrm>
        </p:spPr>
        <p:txBody>
          <a:bodyPr>
            <a:normAutofit fontScale="90000"/>
          </a:bodyPr>
          <a:lstStyle/>
          <a:p>
            <a:pPr algn="ct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Global Entry</a:t>
            </a:r>
            <a:r>
              <a:rPr lang="en-US" sz="4000" dirty="0" smtClean="0">
                <a:solidFill>
                  <a:srgbClr val="0070C0"/>
                </a:solidFill>
                <a:latin typeface="+mn-lt"/>
              </a:rPr>
              <a:t/>
            </a:r>
            <a:br>
              <a:rPr lang="en-US" sz="4000" dirty="0" smtClean="0">
                <a:solidFill>
                  <a:srgbClr val="0070C0"/>
                </a:solidFill>
                <a:latin typeface="+mn-lt"/>
              </a:rPr>
            </a:br>
            <a:r>
              <a:rPr lang="en-US" sz="3600" dirty="0" smtClean="0"/>
              <a:t>https://www.cbp.gov/travel/trusted-traveler-programs/global-entry</a:t>
            </a:r>
            <a:br>
              <a:rPr lang="en-US" sz="3600" dirty="0" smtClean="0"/>
            </a:br>
            <a:endParaRPr lang="en-US" sz="4000" dirty="0">
              <a:solidFill>
                <a:srgbClr val="0070C0"/>
              </a:solidFill>
              <a:latin typeface="+mn-lt"/>
            </a:endParaRPr>
          </a:p>
        </p:txBody>
      </p:sp>
      <p:sp>
        <p:nvSpPr>
          <p:cNvPr id="3" name="Content Placeholder 2"/>
          <p:cNvSpPr>
            <a:spLocks noGrp="1"/>
          </p:cNvSpPr>
          <p:nvPr>
            <p:ph idx="1"/>
          </p:nvPr>
        </p:nvSpPr>
        <p:spPr>
          <a:xfrm>
            <a:off x="457200" y="2438400"/>
            <a:ext cx="8229600" cy="3886200"/>
          </a:xfrm>
        </p:spPr>
        <p:txBody>
          <a:bodyPr>
            <a:normAutofit fontScale="70000" lnSpcReduction="20000"/>
          </a:bodyPr>
          <a:lstStyle/>
          <a:p>
            <a:pPr>
              <a:buNone/>
            </a:pPr>
            <a:r>
              <a:rPr lang="en-US" sz="3400" b="1" dirty="0" smtClean="0"/>
              <a:t>How to  apply for Global Entry:</a:t>
            </a:r>
          </a:p>
          <a:p>
            <a:r>
              <a:rPr lang="en-US" b="1" dirty="0" smtClean="0"/>
              <a:t>It’s easy. Just follow these steps:</a:t>
            </a:r>
            <a:endParaRPr lang="en-US" dirty="0" smtClean="0"/>
          </a:p>
          <a:p>
            <a:r>
              <a:rPr lang="en-US" dirty="0" smtClean="0"/>
              <a:t>Create a Global Online Enrollment System (GOES) account. Regardless of your age, you must have your own GOES account.</a:t>
            </a:r>
          </a:p>
          <a:p>
            <a:r>
              <a:rPr lang="en-US" dirty="0" smtClean="0"/>
              <a:t>Log in to your GOES account and complete the application. A $100 non-refundable fee is required with each completed application.</a:t>
            </a:r>
          </a:p>
          <a:p>
            <a:r>
              <a:rPr lang="en-US" dirty="0" smtClean="0"/>
              <a:t>After accepting your completed application and fee, CBP will review your application. If your application is conditionally approved, then your GOES account will instruct you to schedule an interview at a Global Entry Enrollment Center. Each applicant must schedule a separate interview.</a:t>
            </a:r>
          </a:p>
          <a:p>
            <a:r>
              <a:rPr lang="en-US" dirty="0" smtClean="0"/>
              <a:t>You will need to bring your valid passport(s) and one other form of identification, such as a driver’s license or ID card to the interview. If you are a lawful permanent resident, you must present your permanent resident card.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15312"/>
          </a:xfrm>
        </p:spPr>
        <p:txBody>
          <a:bodyPr>
            <a:normAutofit fontScale="90000"/>
          </a:bodyPr>
          <a:lstStyle/>
          <a:p>
            <a:pPr algn="ct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Nexus</a:t>
            </a:r>
            <a:r>
              <a:rPr lang="en-US" sz="4000" dirty="0" smtClean="0">
                <a:solidFill>
                  <a:srgbClr val="0070C0"/>
                </a:solidFill>
                <a:latin typeface="+mn-lt"/>
              </a:rPr>
              <a:t/>
            </a:r>
            <a:br>
              <a:rPr lang="en-US" sz="4000" dirty="0" smtClean="0">
                <a:solidFill>
                  <a:srgbClr val="0070C0"/>
                </a:solidFill>
                <a:latin typeface="+mn-lt"/>
              </a:rPr>
            </a:br>
            <a:r>
              <a:rPr lang="en-US" sz="2700" dirty="0" smtClean="0"/>
              <a:t>https://www.cbp.gov/travel/trusted-traveler-programs/Nexus</a:t>
            </a:r>
            <a:r>
              <a:rPr lang="en-US" sz="3600" dirty="0" smtClean="0"/>
              <a:t/>
            </a:r>
            <a:br>
              <a:rPr lang="en-US" sz="3600" dirty="0" smtClean="0"/>
            </a:br>
            <a:endParaRPr lang="en-US" sz="4000" dirty="0">
              <a:solidFill>
                <a:srgbClr val="0070C0"/>
              </a:solidFill>
              <a:latin typeface="+mn-lt"/>
            </a:endParaRPr>
          </a:p>
        </p:txBody>
      </p:sp>
      <p:sp>
        <p:nvSpPr>
          <p:cNvPr id="3" name="Content Placeholder 2"/>
          <p:cNvSpPr>
            <a:spLocks noGrp="1"/>
          </p:cNvSpPr>
          <p:nvPr>
            <p:ph idx="1"/>
          </p:nvPr>
        </p:nvSpPr>
        <p:spPr>
          <a:xfrm>
            <a:off x="457200" y="2438400"/>
            <a:ext cx="8229600" cy="3886200"/>
          </a:xfrm>
        </p:spPr>
        <p:txBody>
          <a:bodyPr>
            <a:normAutofit lnSpcReduction="10000"/>
          </a:bodyPr>
          <a:lstStyle/>
          <a:p>
            <a:pPr>
              <a:buNone/>
            </a:pPr>
            <a:r>
              <a:rPr lang="en-US" sz="3400" b="1" dirty="0" smtClean="0"/>
              <a:t>What is NEXUS?</a:t>
            </a:r>
            <a:endParaRPr lang="en-US" dirty="0" smtClean="0"/>
          </a:p>
          <a:p>
            <a:r>
              <a:rPr lang="en-US" dirty="0" smtClean="0"/>
              <a:t>The NEXUS program allows pre-screened travelers expedited processing when entering the United States and Canada. Program members use dedicated processing lanes at designated northern border ports of entry, NEXUS kiosks when entering Canada by air and Global Entry kiosks when entering the United States via Canadian Preclearance airports. NEXUS members also receive expedited processing at marine reporting locations.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15312"/>
          </a:xfrm>
        </p:spPr>
        <p:txBody>
          <a:bodyPr>
            <a:normAutofit fontScale="90000"/>
          </a:bodyPr>
          <a:lstStyle/>
          <a:p>
            <a:pPr algn="ct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
            </a:r>
            <a:br>
              <a:rPr lang="en-US" sz="4400" dirty="0" smtClean="0">
                <a:solidFill>
                  <a:srgbClr val="0070C0"/>
                </a:solidFill>
                <a:latin typeface="+mn-lt"/>
              </a:rPr>
            </a:br>
            <a:r>
              <a:rPr lang="en-US" sz="4400" dirty="0" smtClean="0">
                <a:solidFill>
                  <a:srgbClr val="0070C0"/>
                </a:solidFill>
                <a:latin typeface="+mn-lt"/>
              </a:rPr>
              <a:t>TSA </a:t>
            </a:r>
            <a:r>
              <a:rPr lang="en-US" sz="4400" dirty="0" err="1" smtClean="0">
                <a:solidFill>
                  <a:srgbClr val="0070C0"/>
                </a:solidFill>
                <a:latin typeface="+mn-lt"/>
              </a:rPr>
              <a:t>Precheck</a:t>
            </a:r>
            <a:r>
              <a:rPr lang="en-US" sz="4000" dirty="0" smtClean="0">
                <a:solidFill>
                  <a:srgbClr val="0070C0"/>
                </a:solidFill>
                <a:latin typeface="+mn-lt"/>
              </a:rPr>
              <a:t/>
            </a:r>
            <a:br>
              <a:rPr lang="en-US" sz="4000" dirty="0" smtClean="0">
                <a:solidFill>
                  <a:srgbClr val="0070C0"/>
                </a:solidFill>
                <a:latin typeface="+mn-lt"/>
              </a:rPr>
            </a:br>
            <a:r>
              <a:rPr lang="en-US" sz="3600" dirty="0" smtClean="0"/>
              <a:t>https://www.cbp.gov/travel/trusted-traveler-programs/global-entry/tsa-precheck</a:t>
            </a:r>
            <a:br>
              <a:rPr lang="en-US" sz="3600" dirty="0" smtClean="0"/>
            </a:br>
            <a:endParaRPr lang="en-US" sz="4000" dirty="0">
              <a:solidFill>
                <a:srgbClr val="0070C0"/>
              </a:solidFill>
              <a:latin typeface="+mn-lt"/>
            </a:endParaRPr>
          </a:p>
        </p:txBody>
      </p:sp>
      <p:sp>
        <p:nvSpPr>
          <p:cNvPr id="3" name="Content Placeholder 2"/>
          <p:cNvSpPr>
            <a:spLocks noGrp="1"/>
          </p:cNvSpPr>
          <p:nvPr>
            <p:ph idx="1"/>
          </p:nvPr>
        </p:nvSpPr>
        <p:spPr>
          <a:xfrm>
            <a:off x="457200" y="2438400"/>
            <a:ext cx="8229600" cy="3886200"/>
          </a:xfrm>
        </p:spPr>
        <p:txBody>
          <a:bodyPr>
            <a:normAutofit fontScale="77500" lnSpcReduction="20000"/>
          </a:bodyPr>
          <a:lstStyle/>
          <a:p>
            <a:pPr>
              <a:buNone/>
            </a:pPr>
            <a:r>
              <a:rPr lang="en-US" sz="3400" b="1" dirty="0" smtClean="0"/>
              <a:t>What is TSA </a:t>
            </a:r>
            <a:r>
              <a:rPr lang="en-US" sz="3400" b="1" dirty="0" err="1" smtClean="0"/>
              <a:t>Precheck</a:t>
            </a:r>
            <a:r>
              <a:rPr lang="en-US" sz="3400" b="1" dirty="0" smtClean="0"/>
              <a:t>?</a:t>
            </a:r>
          </a:p>
          <a:p>
            <a:r>
              <a:rPr lang="en-US" dirty="0" smtClean="0"/>
              <a:t>The program expedites traveler screening through TSA security checkpoints. </a:t>
            </a:r>
            <a:endParaRPr lang="en-US" b="1" dirty="0" smtClean="0"/>
          </a:p>
          <a:p>
            <a:r>
              <a:rPr lang="en-US" b="1" dirty="0" smtClean="0"/>
              <a:t>Are You Eligible?</a:t>
            </a:r>
            <a:endParaRPr lang="en-US" dirty="0" smtClean="0"/>
          </a:p>
          <a:p>
            <a:pPr lvl="1"/>
            <a:r>
              <a:rPr lang="en-US" dirty="0" smtClean="0"/>
              <a:t>Global entry members are eligible to participate in TSA </a:t>
            </a:r>
            <a:r>
              <a:rPr lang="en-US" dirty="0" err="1" smtClean="0"/>
              <a:t>Precheck</a:t>
            </a:r>
            <a:r>
              <a:rPr lang="en-US" dirty="0" smtClean="0"/>
              <a:t>. U.S. citizens and U.S. lawful permanent residents enrolled in NEXUS or SENTRI are also eligible to participate , as well as Canadian citizens who are members of NEXUS</a:t>
            </a:r>
          </a:p>
          <a:p>
            <a:r>
              <a:rPr lang="en-US" b="1" dirty="0" smtClean="0"/>
              <a:t>How It Works</a:t>
            </a:r>
            <a:endParaRPr lang="en-US" dirty="0" smtClean="0"/>
          </a:p>
          <a:p>
            <a:pPr lvl="1"/>
            <a:r>
              <a:rPr lang="en-US" dirty="0" smtClean="0"/>
              <a:t>If you are a Global Entry member or eligible NEXUS or SENTRI member, enter your membership number (PASS ID) in the “Known Traveler Number” field when booking reservations, or enter it into your frequent flyer profile with the airline.   Your Boarding Pass will then indicate you are eligible to use the TSA </a:t>
            </a:r>
            <a:r>
              <a:rPr lang="en-US" dirty="0" err="1" smtClean="0"/>
              <a:t>Precheck</a:t>
            </a:r>
            <a:r>
              <a:rPr lang="en-US" dirty="0" smtClean="0"/>
              <a:t> security line.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533400" y="2819400"/>
            <a:ext cx="7854696" cy="3248463"/>
          </a:xfrm>
        </p:spPr>
        <p:txBody>
          <a:bodyPr>
            <a:normAutofit fontScale="92500" lnSpcReduction="20000"/>
          </a:bodyPr>
          <a:lstStyle/>
          <a:p>
            <a:pPr algn="l"/>
            <a:endParaRPr lang="en-US" b="1" dirty="0" smtClean="0"/>
          </a:p>
          <a:p>
            <a:pPr algn="ctr"/>
            <a:r>
              <a:rPr lang="en-US" sz="3600" b="1" dirty="0" err="1" smtClean="0"/>
              <a:t>PebbleCreek</a:t>
            </a:r>
            <a:r>
              <a:rPr lang="en-US" sz="3600" b="1" dirty="0" smtClean="0"/>
              <a:t> Travel International Club</a:t>
            </a:r>
          </a:p>
          <a:p>
            <a:pPr algn="ctr"/>
            <a:r>
              <a:rPr lang="en-US" sz="3900" b="1" dirty="0" smtClean="0"/>
              <a:t>Our next Meeting is</a:t>
            </a:r>
            <a:r>
              <a:rPr lang="en-US" sz="3900" dirty="0" smtClean="0"/>
              <a:t/>
            </a:r>
            <a:br>
              <a:rPr lang="en-US" sz="3900" dirty="0" smtClean="0"/>
            </a:br>
            <a:r>
              <a:rPr lang="en-US" sz="3900" b="1" dirty="0" smtClean="0"/>
              <a:t>Tuesday, Nov. 29, 2016</a:t>
            </a:r>
          </a:p>
          <a:p>
            <a:pPr algn="ctr"/>
            <a:r>
              <a:rPr lang="en-US" sz="3900" b="1" dirty="0" smtClean="0"/>
              <a:t>Palms Room – Eagle’s Nest</a:t>
            </a:r>
          </a:p>
          <a:p>
            <a:pPr algn="ctr"/>
            <a:r>
              <a:rPr lang="en-US" sz="3900" b="1" dirty="0" smtClean="0"/>
              <a:t>Topic: AMA River Cruises</a:t>
            </a:r>
            <a:endParaRPr lang="en-US" sz="3900" b="1" dirty="0"/>
          </a:p>
        </p:txBody>
      </p:sp>
      <p:pic>
        <p:nvPicPr>
          <p:cNvPr id="4" name="Picture 3" descr="alfresco6.jpg"/>
          <p:cNvPicPr>
            <a:picLocks noChangeAspect="1"/>
          </p:cNvPicPr>
          <p:nvPr/>
        </p:nvPicPr>
        <p:blipFill>
          <a:blip r:embed="rId2" cstate="print"/>
          <a:stretch>
            <a:fillRect/>
          </a:stretch>
        </p:blipFill>
        <p:spPr>
          <a:xfrm>
            <a:off x="0" y="0"/>
            <a:ext cx="9144000" cy="3048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2895600"/>
          </a:xfrm>
        </p:spPr>
        <p:txBody>
          <a:bodyPr>
            <a:noAutofit/>
          </a:bodyPr>
          <a:lstStyle/>
          <a:p>
            <a:pPr algn="ctr"/>
            <a:r>
              <a:rPr lang="en-US" sz="5400" b="1" dirty="0" smtClean="0">
                <a:solidFill>
                  <a:srgbClr val="0070C0"/>
                </a:solidFill>
                <a:latin typeface="+mn-lt"/>
              </a:rPr>
              <a:t>Travel International Club “Icebreaker”</a:t>
            </a:r>
            <a:endParaRPr lang="en-US" sz="5400" dirty="0">
              <a:solidFill>
                <a:srgbClr val="0070C0"/>
              </a:solidFill>
              <a:latin typeface="+mn-lt"/>
            </a:endParaRPr>
          </a:p>
        </p:txBody>
      </p:sp>
      <p:sp>
        <p:nvSpPr>
          <p:cNvPr id="3" name="Content Placeholder 2"/>
          <p:cNvSpPr>
            <a:spLocks noGrp="1"/>
          </p:cNvSpPr>
          <p:nvPr>
            <p:ph idx="1"/>
          </p:nvPr>
        </p:nvSpPr>
        <p:spPr>
          <a:xfrm>
            <a:off x="457200" y="1935480"/>
            <a:ext cx="8229600" cy="883920"/>
          </a:xfrm>
        </p:spPr>
        <p:txBody>
          <a:bodyPr>
            <a:normAutofit/>
          </a:bodyPr>
          <a:lstStyle/>
          <a:p>
            <a:pPr>
              <a:buNone/>
            </a:pPr>
            <a:r>
              <a:rPr lang="en-US" dirty="0" smtClean="0">
                <a:solidFill>
                  <a:srgbClr val="0070C0"/>
                </a:solidFill>
              </a:rPr>
              <a:t> </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600200"/>
          </a:xfrm>
        </p:spPr>
        <p:txBody>
          <a:bodyPr>
            <a:normAutofit/>
          </a:bodyPr>
          <a:lstStyle/>
          <a:p>
            <a:pPr algn="ctr"/>
            <a:r>
              <a:rPr lang="en-US" sz="4800" b="1" dirty="0" smtClean="0">
                <a:solidFill>
                  <a:srgbClr val="0070C0"/>
                </a:solidFill>
                <a:latin typeface="+mn-lt"/>
              </a:rPr>
              <a:t>Travel International Club Why? Purpose of Club</a:t>
            </a:r>
            <a:endParaRPr lang="en-US" sz="4800" dirty="0">
              <a:solidFill>
                <a:srgbClr val="0070C0"/>
              </a:solidFill>
              <a:latin typeface="+mn-lt"/>
            </a:endParaRPr>
          </a:p>
        </p:txBody>
      </p:sp>
      <p:sp>
        <p:nvSpPr>
          <p:cNvPr id="3" name="Content Placeholder 2"/>
          <p:cNvSpPr>
            <a:spLocks noGrp="1"/>
          </p:cNvSpPr>
          <p:nvPr>
            <p:ph idx="1"/>
          </p:nvPr>
        </p:nvSpPr>
        <p:spPr/>
        <p:txBody>
          <a:bodyPr>
            <a:normAutofit fontScale="92500" lnSpcReduction="20000"/>
          </a:bodyPr>
          <a:lstStyle/>
          <a:p>
            <a:pPr>
              <a:buNone/>
            </a:pPr>
            <a:r>
              <a:rPr lang="en-US" dirty="0" smtClean="0">
                <a:solidFill>
                  <a:srgbClr val="0070C0"/>
                </a:solidFill>
              </a:rPr>
              <a:t> </a:t>
            </a:r>
          </a:p>
          <a:p>
            <a:pPr lvl="1"/>
            <a:r>
              <a:rPr lang="en-US" sz="3000" dirty="0" smtClean="0">
                <a:solidFill>
                  <a:srgbClr val="0070C0"/>
                </a:solidFill>
              </a:rPr>
              <a:t>Enlightenment</a:t>
            </a:r>
          </a:p>
          <a:p>
            <a:pPr lvl="2"/>
            <a:r>
              <a:rPr lang="en-US" sz="2600" dirty="0" smtClean="0">
                <a:solidFill>
                  <a:srgbClr val="0070C0"/>
                </a:solidFill>
              </a:rPr>
              <a:t>Learn something new and exciting about international travel every month</a:t>
            </a:r>
          </a:p>
          <a:p>
            <a:pPr>
              <a:buNone/>
            </a:pPr>
            <a:r>
              <a:rPr lang="en-US" dirty="0" smtClean="0">
                <a:solidFill>
                  <a:srgbClr val="0070C0"/>
                </a:solidFill>
              </a:rPr>
              <a:t> </a:t>
            </a:r>
          </a:p>
          <a:p>
            <a:pPr lvl="1"/>
            <a:r>
              <a:rPr lang="en-US" sz="3000" dirty="0" smtClean="0">
                <a:solidFill>
                  <a:srgbClr val="0070C0"/>
                </a:solidFill>
              </a:rPr>
              <a:t>Enjoy</a:t>
            </a:r>
          </a:p>
          <a:p>
            <a:pPr lvl="2"/>
            <a:r>
              <a:rPr lang="en-US" sz="2600" dirty="0" smtClean="0">
                <a:solidFill>
                  <a:srgbClr val="0070C0"/>
                </a:solidFill>
              </a:rPr>
              <a:t>The company and travels of other Creekers</a:t>
            </a:r>
          </a:p>
          <a:p>
            <a:pPr>
              <a:buNone/>
            </a:pPr>
            <a:endParaRPr lang="en-US" dirty="0" smtClean="0">
              <a:solidFill>
                <a:srgbClr val="0070C0"/>
              </a:solidFill>
            </a:endParaRPr>
          </a:p>
          <a:p>
            <a:pPr lvl="1"/>
            <a:r>
              <a:rPr lang="en-US" sz="3000" dirty="0" smtClean="0">
                <a:solidFill>
                  <a:srgbClr val="0070C0"/>
                </a:solidFill>
              </a:rPr>
              <a:t>Experience</a:t>
            </a:r>
          </a:p>
          <a:p>
            <a:pPr lvl="2"/>
            <a:r>
              <a:rPr lang="en-US" sz="2600" dirty="0" smtClean="0">
                <a:solidFill>
                  <a:srgbClr val="0070C0"/>
                </a:solidFill>
              </a:rPr>
              <a:t>Discover new information about travel and international adventures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2895600"/>
          </a:xfrm>
        </p:spPr>
        <p:txBody>
          <a:bodyPr>
            <a:noAutofit/>
          </a:bodyPr>
          <a:lstStyle/>
          <a:p>
            <a:pPr algn="ctr"/>
            <a:r>
              <a:rPr lang="en-US" sz="6000" b="1" dirty="0" smtClean="0">
                <a:solidFill>
                  <a:srgbClr val="0070C0"/>
                </a:solidFill>
                <a:latin typeface="+mn-lt"/>
              </a:rPr>
              <a:t>Results of Sept. 21 </a:t>
            </a:r>
            <a:r>
              <a:rPr lang="en-US" sz="6000" b="1" dirty="0" smtClean="0">
                <a:solidFill>
                  <a:srgbClr val="0070C0"/>
                </a:solidFill>
                <a:latin typeface="+mn-lt"/>
              </a:rPr>
              <a:t>Survey</a:t>
            </a:r>
            <a:br>
              <a:rPr lang="en-US" sz="6000" b="1" dirty="0" smtClean="0">
                <a:solidFill>
                  <a:srgbClr val="0070C0"/>
                </a:solidFill>
                <a:latin typeface="+mn-lt"/>
              </a:rPr>
            </a:br>
            <a:r>
              <a:rPr lang="en-US" sz="6000" b="1" dirty="0" smtClean="0">
                <a:solidFill>
                  <a:srgbClr val="0070C0"/>
                </a:solidFill>
                <a:latin typeface="+mn-lt"/>
              </a:rPr>
              <a:t>and</a:t>
            </a:r>
            <a:br>
              <a:rPr lang="en-US" sz="6000" b="1" dirty="0" smtClean="0">
                <a:solidFill>
                  <a:srgbClr val="0070C0"/>
                </a:solidFill>
                <a:latin typeface="+mn-lt"/>
              </a:rPr>
            </a:br>
            <a:r>
              <a:rPr lang="en-US" sz="6000" b="1" dirty="0" smtClean="0">
                <a:solidFill>
                  <a:srgbClr val="0070C0"/>
                </a:solidFill>
                <a:latin typeface="+mn-lt"/>
              </a:rPr>
              <a:t>My Grove</a:t>
            </a:r>
            <a:endParaRPr lang="en-US" sz="6000" dirty="0">
              <a:solidFill>
                <a:srgbClr val="0070C0"/>
              </a:solidFill>
              <a:latin typeface="+mn-lt"/>
            </a:endParaRPr>
          </a:p>
        </p:txBody>
      </p:sp>
      <p:sp>
        <p:nvSpPr>
          <p:cNvPr id="3" name="Content Placeholder 2"/>
          <p:cNvSpPr>
            <a:spLocks noGrp="1"/>
          </p:cNvSpPr>
          <p:nvPr>
            <p:ph idx="1"/>
          </p:nvPr>
        </p:nvSpPr>
        <p:spPr>
          <a:xfrm>
            <a:off x="457200" y="1935480"/>
            <a:ext cx="8229600" cy="883920"/>
          </a:xfrm>
        </p:spPr>
        <p:txBody>
          <a:bodyPr>
            <a:normAutofit/>
          </a:bodyPr>
          <a:lstStyle/>
          <a:p>
            <a:pPr>
              <a:buNone/>
            </a:pPr>
            <a:r>
              <a:rPr lang="en-US" dirty="0" smtClean="0">
                <a:solidFill>
                  <a:srgbClr val="0070C0"/>
                </a:solidFill>
              </a:rPr>
              <a:t> </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2895600"/>
          </a:xfrm>
        </p:spPr>
        <p:txBody>
          <a:bodyPr>
            <a:noAutofit/>
          </a:bodyPr>
          <a:lstStyle/>
          <a:p>
            <a:pPr algn="ctr"/>
            <a:r>
              <a:rPr lang="en-US" sz="8000" b="1" dirty="0" smtClean="0">
                <a:solidFill>
                  <a:srgbClr val="0070C0"/>
                </a:solidFill>
                <a:latin typeface="+mn-lt"/>
              </a:rPr>
              <a:t>A Visit to Italy</a:t>
            </a:r>
            <a:endParaRPr lang="en-US" sz="8000" dirty="0">
              <a:solidFill>
                <a:srgbClr val="0070C0"/>
              </a:solidFill>
              <a:latin typeface="+mn-lt"/>
            </a:endParaRPr>
          </a:p>
        </p:txBody>
      </p:sp>
      <p:sp>
        <p:nvSpPr>
          <p:cNvPr id="3" name="Content Placeholder 2"/>
          <p:cNvSpPr>
            <a:spLocks noGrp="1"/>
          </p:cNvSpPr>
          <p:nvPr>
            <p:ph idx="1"/>
          </p:nvPr>
        </p:nvSpPr>
        <p:spPr>
          <a:xfrm>
            <a:off x="457200" y="1935480"/>
            <a:ext cx="8229600" cy="883920"/>
          </a:xfrm>
        </p:spPr>
        <p:txBody>
          <a:bodyPr>
            <a:normAutofit/>
          </a:bodyPr>
          <a:lstStyle/>
          <a:p>
            <a:pPr>
              <a:buNone/>
            </a:pPr>
            <a:r>
              <a:rPr lang="en-US" dirty="0" smtClean="0">
                <a:solidFill>
                  <a:srgbClr val="0070C0"/>
                </a:solidFill>
              </a:rPr>
              <a:t>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Awesome Facts about Italy!</a:t>
            </a:r>
            <a:endParaRPr lang="en-US" dirty="0"/>
          </a:p>
        </p:txBody>
      </p:sp>
      <p:sp>
        <p:nvSpPr>
          <p:cNvPr id="3" name="Content Placeholder 2"/>
          <p:cNvSpPr>
            <a:spLocks noGrp="1"/>
          </p:cNvSpPr>
          <p:nvPr>
            <p:ph idx="1"/>
          </p:nvPr>
        </p:nvSpPr>
        <p:spPr/>
        <p:txBody>
          <a:bodyPr/>
          <a:lstStyle/>
          <a:p>
            <a:pPr>
              <a:buNone/>
            </a:pPr>
            <a:endParaRPr lang="en-US" dirty="0" smtClean="0">
              <a:hlinkClick r:id="rId2"/>
            </a:endParaRPr>
          </a:p>
          <a:p>
            <a:pPr>
              <a:buNone/>
            </a:pPr>
            <a:endParaRPr lang="en-US" dirty="0" smtClean="0">
              <a:hlinkClick r:id="rId2"/>
            </a:endParaRPr>
          </a:p>
          <a:p>
            <a:pPr>
              <a:buNone/>
            </a:pPr>
            <a:endParaRPr lang="en-US" dirty="0" smtClean="0">
              <a:hlinkClick r:id="rId2"/>
            </a:endParaRPr>
          </a:p>
          <a:p>
            <a:pPr>
              <a:buNone/>
            </a:pPr>
            <a:endParaRPr lang="en-US" dirty="0" smtClean="0">
              <a:hlinkClick r:id="rId2"/>
            </a:endParaRPr>
          </a:p>
          <a:p>
            <a:pPr>
              <a:buNone/>
            </a:pPr>
            <a:endParaRPr lang="en-US" dirty="0" smtClean="0">
              <a:hlinkClick r:id="rId2"/>
            </a:endParaRPr>
          </a:p>
          <a:p>
            <a:pPr>
              <a:buNone/>
            </a:pPr>
            <a:endParaRPr lang="en-US" dirty="0" smtClean="0">
              <a:hlinkClick r:id="rId2"/>
            </a:endParaRPr>
          </a:p>
          <a:p>
            <a:pPr>
              <a:buNone/>
            </a:pPr>
            <a:endParaRPr lang="en-US" dirty="0" smtClean="0">
              <a:hlinkClick r:id="rId2"/>
            </a:endParaRPr>
          </a:p>
          <a:p>
            <a:pPr>
              <a:buNone/>
            </a:pPr>
            <a:r>
              <a:rPr lang="en-US" dirty="0" smtClean="0">
                <a:hlinkClick r:id="rId2"/>
              </a:rPr>
              <a:t>https://www.youtube.com/watch?v=MuoRzXxy7aM&amp;feature=em-share_video_user</a:t>
            </a:r>
            <a:endParaRPr lang="en-US" dirty="0"/>
          </a:p>
        </p:txBody>
      </p:sp>
      <p:pic>
        <p:nvPicPr>
          <p:cNvPr id="4" name="Picture 3" descr="10 awsome.jpg"/>
          <p:cNvPicPr>
            <a:picLocks noChangeAspect="1"/>
          </p:cNvPicPr>
          <p:nvPr/>
        </p:nvPicPr>
        <p:blipFill>
          <a:blip r:embed="rId3" cstate="print"/>
          <a:stretch>
            <a:fillRect/>
          </a:stretch>
        </p:blipFill>
        <p:spPr>
          <a:xfrm>
            <a:off x="1591733" y="1752600"/>
            <a:ext cx="5960534" cy="3352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4000" b="1" dirty="0" smtClean="0"/>
              <a:t>Panoramic</a:t>
            </a:r>
            <a:r>
              <a:rPr lang="en-US" sz="4000" dirty="0" smtClean="0"/>
              <a:t> </a:t>
            </a:r>
            <a:r>
              <a:rPr lang="en-US" sz="4000" b="1" dirty="0" smtClean="0"/>
              <a:t>ITALY ** </a:t>
            </a:r>
            <a:r>
              <a:rPr lang="en-US" sz="4000" b="1" dirty="0" err="1" smtClean="0"/>
              <a:t>regioni</a:t>
            </a:r>
            <a:r>
              <a:rPr lang="en-US" sz="4000" b="1" dirty="0" smtClean="0"/>
              <a:t> </a:t>
            </a:r>
            <a:r>
              <a:rPr lang="en-US" sz="4000" b="1" dirty="0" err="1" smtClean="0"/>
              <a:t>d'Italia</a:t>
            </a:r>
            <a:r>
              <a:rPr lang="en-US" sz="4000" b="1" dirty="0" smtClean="0"/>
              <a:t> ** </a:t>
            </a:r>
            <a:endParaRPr lang="en-US" sz="4000" b="1" dirty="0">
              <a:hlinkClick r:id="rId2"/>
            </a:endParaRPr>
          </a:p>
        </p:txBody>
      </p:sp>
      <p:sp>
        <p:nvSpPr>
          <p:cNvPr id="3" name="Content Placeholder 2"/>
          <p:cNvSpPr>
            <a:spLocks noGrp="1"/>
          </p:cNvSpPr>
          <p:nvPr>
            <p:ph idx="1"/>
          </p:nvPr>
        </p:nvSpPr>
        <p:spPr/>
        <p:txBody>
          <a:bodyPr/>
          <a:lstStyle/>
          <a:p>
            <a:pPr>
              <a:buNone/>
            </a:pPr>
            <a:endParaRPr lang="en-US" dirty="0" smtClean="0">
              <a:hlinkClick r:id="rId3"/>
            </a:endParaRPr>
          </a:p>
          <a:p>
            <a:pPr>
              <a:buNone/>
            </a:pPr>
            <a:endParaRPr lang="en-US" dirty="0" smtClean="0">
              <a:hlinkClick r:id="rId3"/>
            </a:endParaRPr>
          </a:p>
          <a:p>
            <a:pPr>
              <a:buNone/>
            </a:pPr>
            <a:endParaRPr lang="en-US" dirty="0" smtClean="0">
              <a:hlinkClick r:id="rId3"/>
            </a:endParaRPr>
          </a:p>
          <a:p>
            <a:pPr>
              <a:buNone/>
            </a:pPr>
            <a:endParaRPr lang="en-US" dirty="0" smtClean="0">
              <a:hlinkClick r:id="rId3"/>
            </a:endParaRPr>
          </a:p>
          <a:p>
            <a:pPr>
              <a:buNone/>
            </a:pPr>
            <a:endParaRPr lang="en-US" dirty="0" smtClean="0">
              <a:hlinkClick r:id="rId3"/>
            </a:endParaRPr>
          </a:p>
          <a:p>
            <a:pPr>
              <a:buNone/>
            </a:pPr>
            <a:endParaRPr lang="en-US" dirty="0" smtClean="0">
              <a:hlinkClick r:id="rId3"/>
            </a:endParaRPr>
          </a:p>
          <a:p>
            <a:pPr>
              <a:buNone/>
            </a:pPr>
            <a:endParaRPr lang="en-US" dirty="0" smtClean="0">
              <a:hlinkClick r:id="rId3"/>
            </a:endParaRPr>
          </a:p>
          <a:p>
            <a:pPr>
              <a:buNone/>
            </a:pPr>
            <a:r>
              <a:rPr lang="en-US" dirty="0" smtClean="0">
                <a:hlinkClick r:id="rId4"/>
              </a:rPr>
              <a:t>https://www.youtube.com/watch?v=HTZTTNWqGmI&amp;feature=em-share_video_user</a:t>
            </a:r>
            <a:r>
              <a:rPr lang="en-US" dirty="0" smtClean="0"/>
              <a:t> </a:t>
            </a:r>
            <a:endParaRPr lang="en-US" dirty="0"/>
          </a:p>
        </p:txBody>
      </p:sp>
      <p:pic>
        <p:nvPicPr>
          <p:cNvPr id="4" name="Picture 3" descr="10 awsome.jpg"/>
          <p:cNvPicPr>
            <a:picLocks noChangeAspect="1"/>
          </p:cNvPicPr>
          <p:nvPr/>
        </p:nvPicPr>
        <p:blipFill>
          <a:blip r:embed="rId5" cstate="print"/>
          <a:stretch>
            <a:fillRect/>
          </a:stretch>
        </p:blipFill>
        <p:spPr>
          <a:xfrm>
            <a:off x="2057400" y="1752600"/>
            <a:ext cx="5029200" cy="33528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rPr>
              <a:t>Diana Shares Italy</a:t>
            </a:r>
            <a:endParaRPr lang="en-US" dirty="0">
              <a:solidFill>
                <a:schemeClr val="accent1"/>
              </a:solidFill>
            </a:endParaRPr>
          </a:p>
        </p:txBody>
      </p:sp>
      <p:sp>
        <p:nvSpPr>
          <p:cNvPr id="3" name="Content Placeholder 2"/>
          <p:cNvSpPr>
            <a:spLocks noGrp="1"/>
          </p:cNvSpPr>
          <p:nvPr>
            <p:ph idx="1"/>
          </p:nvPr>
        </p:nvSpPr>
        <p:spPr/>
        <p:txBody>
          <a:bodyPr>
            <a:normAutofit/>
          </a:bodyPr>
          <a:lstStyle/>
          <a:p>
            <a:endParaRPr lang="en-US"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647</TotalTime>
  <Words>1434</Words>
  <Application>Microsoft Office PowerPoint</Application>
  <PresentationFormat>On-screen Show (4:3)</PresentationFormat>
  <Paragraphs>165</Paragraphs>
  <Slides>29</Slides>
  <Notes>0</Notes>
  <HiddenSlides>6</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Slide 1</vt:lpstr>
      <vt:lpstr>Travel International Club Officers</vt:lpstr>
      <vt:lpstr>Travel International Club “Icebreaker”</vt:lpstr>
      <vt:lpstr>Travel International Club Why? Purpose of Club</vt:lpstr>
      <vt:lpstr>Results of Sept. 21 Survey and My Grove</vt:lpstr>
      <vt:lpstr>A Visit to Italy</vt:lpstr>
      <vt:lpstr>10 Awesome Facts about Italy!</vt:lpstr>
      <vt:lpstr>Panoramic ITALY ** regioni d'Italia ** </vt:lpstr>
      <vt:lpstr>Diana Shares Italy</vt:lpstr>
      <vt:lpstr>Types of Travel</vt:lpstr>
      <vt:lpstr>Currently Scheduled Trips</vt:lpstr>
      <vt:lpstr>    Everything you ever wanted to know about Passports . . . And More!!  </vt:lpstr>
      <vt:lpstr>    Passport Information What you need to know before you go!!  Important Information about Passports  </vt:lpstr>
      <vt:lpstr>    Passport Information What you need to know before you go!!  Important Information about Passports  </vt:lpstr>
      <vt:lpstr>    Passport Information What you need to know before you go!!  Important Information about Passports  </vt:lpstr>
      <vt:lpstr>    Passport Information What you need to know before you go!!  Important Information about Passports  </vt:lpstr>
      <vt:lpstr>    Passport Information What you need to know before you go!!  Important Information about Passports  </vt:lpstr>
      <vt:lpstr>   Passport Information What you need to know before you go!! https://travel.state.gov/content/travel/en.html </vt:lpstr>
      <vt:lpstr>   Passport Information What you need to know before you go!! https://travel.state.gov/content/travel/en.html </vt:lpstr>
      <vt:lpstr>   Passport Information Now that you know all there is to know Everything is about to CHANGE!!! </vt:lpstr>
      <vt:lpstr>Real ID </vt:lpstr>
      <vt:lpstr>   Other U. S. Programs for Travelers Topics to be Covered in Future Meetings </vt:lpstr>
      <vt:lpstr>   STEP https://step.state.gov/step/ </vt:lpstr>
      <vt:lpstr>   GOES https://goes-app.cbp.dhs.gov/goes </vt:lpstr>
      <vt:lpstr>   Global Entry https://www.cbp.gov/travel/trusted-traveler-programs/global-entry </vt:lpstr>
      <vt:lpstr>   Global Entry https://www.cbp.gov/travel/trusted-traveler-programs/global-entry </vt:lpstr>
      <vt:lpstr>   Nexus https://www.cbp.gov/travel/trusted-traveler-programs/Nexus </vt:lpstr>
      <vt:lpstr>   TSA Precheck https://www.cbp.gov/travel/trusted-traveler-programs/global-entry/tsa-precheck </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dc:creator>
  <cp:lastModifiedBy>Mike</cp:lastModifiedBy>
  <cp:revision>78</cp:revision>
  <dcterms:created xsi:type="dcterms:W3CDTF">2016-09-17T21:31:11Z</dcterms:created>
  <dcterms:modified xsi:type="dcterms:W3CDTF">2016-10-26T00:12:17Z</dcterms:modified>
</cp:coreProperties>
</file>